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9"/>
  </p:notesMasterIdLst>
  <p:handoutMasterIdLst>
    <p:handoutMasterId r:id="rId20"/>
  </p:handoutMasterIdLst>
  <p:sldIdLst>
    <p:sldId id="256" r:id="rId5"/>
    <p:sldId id="258" r:id="rId6"/>
    <p:sldId id="342" r:id="rId7"/>
    <p:sldId id="370" r:id="rId8"/>
    <p:sldId id="301" r:id="rId9"/>
    <p:sldId id="299" r:id="rId10"/>
    <p:sldId id="369" r:id="rId11"/>
    <p:sldId id="367" r:id="rId12"/>
    <p:sldId id="351" r:id="rId13"/>
    <p:sldId id="319" r:id="rId14"/>
    <p:sldId id="320" r:id="rId15"/>
    <p:sldId id="321" r:id="rId16"/>
    <p:sldId id="329" r:id="rId17"/>
    <p:sldId id="35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όπη Δρούτσα" initials="ΠΔ" lastIdx="1" clrIdx="0">
    <p:extLst>
      <p:ext uri="{19B8F6BF-5375-455C-9EA6-DF929625EA0E}">
        <p15:presenceInfo xmlns:p15="http://schemas.microsoft.com/office/powerpoint/2012/main" xmlns="" userId="3733f162fa8092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076" autoAdjust="0"/>
    <p:restoredTop sz="96126" autoAdjust="0"/>
  </p:normalViewPr>
  <p:slideViewPr>
    <p:cSldViewPr snapToGrid="0" showGuides="1">
      <p:cViewPr>
        <p:scale>
          <a:sx n="90" d="100"/>
          <a:sy n="90" d="100"/>
        </p:scale>
        <p:origin x="-1445" y="3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23.07.2023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p14="http://schemas.microsoft.com/office/powerpoint/2010/main" xmlns=""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7/23/2023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p14="http://schemas.microsoft.com/office/powerpoint/2010/main" xmlns=""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a:p>
        </p:txBody>
      </p:sp>
    </p:spTree>
    <p:extLst>
      <p:ext uri="{BB962C8B-B14F-4D97-AF65-F5344CB8AC3E}">
        <p14:creationId xmlns:p14="http://schemas.microsoft.com/office/powerpoint/2010/main" xmlns=""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702">
              <a:defRPr/>
            </a:pPr>
            <a:r>
              <a:rPr lang="hr-HR" dirty="0">
                <a:solidFill>
                  <a:srgbClr val="C00000"/>
                </a:solidFill>
              </a:rPr>
              <a:t>MARINA</a:t>
            </a:r>
            <a:endParaRPr lang="en-GB" dirty="0">
              <a:solidFill>
                <a:srgbClr val="C00000"/>
              </a:solidFill>
            </a:endParaRPr>
          </a:p>
          <a:p>
            <a:endParaRPr lang="en-GB"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9</a:t>
            </a:fld>
            <a:endParaRPr lang="en-US"/>
          </a:p>
        </p:txBody>
      </p:sp>
    </p:spTree>
    <p:extLst>
      <p:ext uri="{BB962C8B-B14F-4D97-AF65-F5344CB8AC3E}">
        <p14:creationId xmlns:p14="http://schemas.microsoft.com/office/powerpoint/2010/main" xmlns="" val="3299431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xmlns=""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p14="http://schemas.microsoft.com/office/powerpoint/2010/main" xmlns=""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365763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65856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139738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n-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Autofit/>
          </a:bodyPr>
          <a:lstStyle>
            <a:lvl1pPr>
              <a:defRPr lang="en-US" sz="24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10071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4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85630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75881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4136150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2772727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GREEN URBAN AREAS</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p14="http://schemas.microsoft.com/office/powerpoint/2010/main" xmlns="" val="3700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2</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1</a:t>
            </a:r>
            <a:r>
              <a:rPr kumimoji="0" lang="fr-F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 - </a:t>
            </a:r>
            <a:r>
              <a:rPr kumimoji="0" lang="el-GR" sz="2400" b="1" i="0" u="none" strike="noStrike" kern="1200" cap="none" spc="0" normalizeH="0" baseline="0" noProof="0" dirty="0" smtClean="0">
                <a:ln>
                  <a:noFill/>
                </a:ln>
                <a:solidFill>
                  <a:prstClr val="black">
                    <a:lumMod val="50000"/>
                    <a:lumOff val="50000"/>
                  </a:prstClr>
                </a:solidFill>
                <a:effectLst/>
                <a:uLnTx/>
                <a:uFillTx/>
                <a:latin typeface="+mn-lt"/>
                <a:ea typeface="+mj-ea"/>
                <a:cs typeface="+mj-cs"/>
              </a:rPr>
              <a:t>ZONES URBAINES VERTES</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xmlns=""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MODULE DE FORMATION </a:t>
            </a:r>
            <a:r>
              <a:rPr lang="en-US" sz="1200" dirty="0" smtClean="0"/>
              <a:t>5</a:t>
            </a:r>
            <a:r>
              <a:rPr lang="it-IT" sz="1200" dirty="0"/>
              <a:t/>
            </a:r>
            <a:br>
              <a:rPr lang="it-IT" sz="1200" dirty="0"/>
            </a:br>
            <a:r>
              <a:rPr lang="en-US" sz="1200" dirty="0"/>
              <a:t>LES CRITÈRES D'ÉVALUATION DE </a:t>
            </a:r>
            <a:r>
              <a:rPr lang="en-US" sz="1200" dirty="0" smtClean="0"/>
              <a:t>SCTOOL </a:t>
            </a:r>
            <a:r>
              <a:rPr lang="en-US" sz="1200" dirty="0"/>
              <a:t>- </a:t>
            </a:r>
            <a:r>
              <a:rPr lang="en-US" sz="1200" dirty="0" smtClean="0"/>
              <a:t>CITY </a:t>
            </a:r>
            <a:r>
              <a:rPr lang="en-US" sz="1200" dirty="0"/>
              <a:t>SCALE</a:t>
            </a:r>
            <a:endParaRPr lang="it-IT" dirty="0"/>
          </a:p>
        </p:txBody>
      </p:sp>
      <p:pic>
        <p:nvPicPr>
          <p:cNvPr id="10" name="Imatge 14"/>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Tree>
    <p:extLst>
      <p:ext uri="{BB962C8B-B14F-4D97-AF65-F5344CB8AC3E}">
        <p14:creationId xmlns:p14="http://schemas.microsoft.com/office/powerpoint/2010/main" xmlns=""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86" r:id="rId4"/>
    <p:sldLayoutId id="2147483688" r:id="rId5"/>
    <p:sldLayoutId id="2147483694" r:id="rId6"/>
    <p:sldLayoutId id="2147483706" r:id="rId7"/>
    <p:sldLayoutId id="2147483707" r:id="rId8"/>
    <p:sldLayoutId id="2147483708" r:id="rId9"/>
    <p:sldLayoutId id="2147483716" r:id="rId10"/>
    <p:sldLayoutId id="2147483729" r:id="rId11"/>
    <p:sldLayoutId id="2147483731" r:id="rId12"/>
  </p:sldLayoutIdLst>
  <p:hf hdr="0" ftr="0"/>
  <p:txStyles>
    <p:titleStyle>
      <a:lvl1pPr algn="ctr" defTabSz="914400" rtl="0" eaLnBrk="1" latinLnBrk="0" hangingPunct="1">
        <a:spcBef>
          <a:spcPct val="0"/>
        </a:spcBef>
        <a:buNone/>
        <a:defRPr sz="2400" b="1" kern="1200">
          <a:solidFill>
            <a:schemeClr val="tx1">
              <a:lumMod val="50000"/>
              <a:lumOff val="50000"/>
            </a:schemeClr>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0517" y="3275195"/>
            <a:ext cx="4824083" cy="2520280"/>
          </a:xfrm>
          <a:prstGeom prst="rect">
            <a:avLst/>
          </a:prstGeom>
        </p:spPr>
        <p:txBody>
          <a:bodyPr/>
          <a:lstStyle/>
          <a:p>
            <a:pPr marL="0" indent="0">
              <a:buNone/>
            </a:pPr>
            <a:r>
              <a:rPr lang="en-US" sz="3600" dirty="0" smtClean="0">
                <a:solidFill>
                  <a:srgbClr val="0070C0"/>
                </a:solidFill>
              </a:rPr>
              <a:t>Module </a:t>
            </a:r>
            <a:r>
              <a:rPr lang="en-US" sz="3600" dirty="0">
                <a:solidFill>
                  <a:srgbClr val="0070C0"/>
                </a:solidFill>
              </a:rPr>
              <a:t>de formation</a:t>
            </a:r>
            <a:r>
              <a:rPr lang="en-US" sz="3600" dirty="0" smtClean="0">
                <a:solidFill>
                  <a:srgbClr val="0070C0"/>
                </a:solidFill>
              </a:rPr>
              <a:t> 5</a:t>
            </a:r>
            <a:endParaRPr lang="en-US" sz="3600" dirty="0">
              <a:solidFill>
                <a:srgbClr val="0070C0"/>
              </a:solidFill>
            </a:endParaRPr>
          </a:p>
          <a:p>
            <a:pPr marL="0" indent="0">
              <a:buNone/>
            </a:pPr>
            <a:r>
              <a:rPr lang="fr-FR" dirty="0" smtClean="0"/>
              <a:t>Calcul des critères de</a:t>
            </a:r>
          </a:p>
          <a:p>
            <a:pPr marL="0" indent="0">
              <a:buNone/>
            </a:pPr>
            <a:r>
              <a:rPr lang="fr-FR" dirty="0" smtClean="0"/>
              <a:t>l'évaluation </a:t>
            </a:r>
            <a:r>
              <a:rPr lang="it-IT" dirty="0" smtClean="0"/>
              <a:t>SCTool  </a:t>
            </a:r>
          </a:p>
          <a:p>
            <a:pPr marL="0" indent="0">
              <a:buNone/>
            </a:pPr>
            <a:r>
              <a:rPr lang="it-IT" dirty="0" smtClean="0"/>
              <a:t>Echelle de la Ville</a:t>
            </a:r>
            <a:endParaRPr lang="it-IT" dirty="0"/>
          </a:p>
        </p:txBody>
      </p:sp>
      <p:sp>
        <p:nvSpPr>
          <p:cNvPr id="4" name="ZoneTexte 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10</a:t>
            </a:fld>
            <a:endParaRPr lang="en-US">
              <a:solidFill>
                <a:schemeClr val="bg1"/>
              </a:solidFill>
            </a:endParaRPr>
          </a:p>
        </p:txBody>
      </p:sp>
      <p:sp>
        <p:nvSpPr>
          <p:cNvPr id="20"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it-IT" b="1" dirty="0" smtClean="0">
                <a:latin typeface="Calibri" panose="020F0502020204030204" pitchFamily="34" charset="0"/>
                <a:cs typeface="Calibri" panose="020F0502020204030204" pitchFamily="34" charset="0"/>
              </a:rPr>
              <a:t>EXEMPLE</a:t>
            </a:r>
            <a:endParaRPr lang="it-IT" sz="2400" dirty="0"/>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949878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11</a:t>
            </a:fld>
            <a:endParaRPr lang="en-US">
              <a:solidFill>
                <a:schemeClr val="bg1"/>
              </a:solidFill>
            </a:endParaRPr>
          </a:p>
        </p:txBody>
      </p:sp>
      <p:sp>
        <p:nvSpPr>
          <p:cNvPr id="7"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457200" y="958293"/>
            <a:ext cx="8234039" cy="2273794"/>
          </a:xfrm>
          <a:prstGeom prst="rect">
            <a:avLst/>
          </a:prstGeom>
          <a:noFill/>
        </p:spPr>
        <p:txBody>
          <a:bodyPr>
            <a:noAutofit/>
          </a:bodyPr>
          <a:lstStyle/>
          <a:p>
            <a:pPr marL="0" indent="0">
              <a:spcBef>
                <a:spcPts val="600"/>
              </a:spcBef>
              <a:spcAft>
                <a:spcPts val="1200"/>
              </a:spcAft>
              <a:buNone/>
            </a:pPr>
            <a:r>
              <a:rPr lang="en-US" sz="2200" dirty="0" smtClean="0">
                <a:cs typeface="Calibri" panose="020F0502020204030204" pitchFamily="34" charset="0"/>
              </a:rPr>
              <a:t>Dans une petite ville existante, d'une superficie totale de 13 kilomètres carrés, </a:t>
            </a:r>
            <a:r>
              <a:rPr lang="en-US" sz="2200" dirty="0">
                <a:cs typeface="Calibri" panose="020F0502020204030204" pitchFamily="34" charset="0"/>
              </a:rPr>
              <a:t>9,5 kilomètres carrés </a:t>
            </a:r>
            <a:r>
              <a:rPr lang="en-US" sz="2200" dirty="0" smtClean="0">
                <a:cs typeface="Calibri" panose="020F0502020204030204" pitchFamily="34" charset="0"/>
              </a:rPr>
              <a:t>sont couverts par des zones scellées </a:t>
            </a:r>
            <a:r>
              <a:rPr lang="en-US" sz="2200" dirty="0">
                <a:cs typeface="Calibri" panose="020F0502020204030204" pitchFamily="34" charset="0"/>
              </a:rPr>
              <a:t>publiques et</a:t>
            </a:r>
            <a:r>
              <a:rPr lang="en-US" sz="2200" dirty="0" smtClean="0">
                <a:cs typeface="Calibri" panose="020F0502020204030204" pitchFamily="34" charset="0"/>
              </a:rPr>
              <a:t> privées (c'est-à-dire pavées ou imperméables). </a:t>
            </a:r>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grpSp>
        <p:nvGrpSpPr>
          <p:cNvPr id="9" name="Group 8"/>
          <p:cNvGrpSpPr/>
          <p:nvPr/>
        </p:nvGrpSpPr>
        <p:grpSpPr>
          <a:xfrm>
            <a:off x="314960" y="3341548"/>
            <a:ext cx="8514080" cy="1203558"/>
            <a:chOff x="340512" y="3740309"/>
            <a:chExt cx="8514080" cy="1203558"/>
          </a:xfrm>
        </p:grpSpPr>
        <p:sp>
          <p:nvSpPr>
            <p:cNvPr id="10" name="Segnaposto contenuto 2">
              <a:extLst>
                <a:ext uri="{FF2B5EF4-FFF2-40B4-BE49-F238E27FC236}">
                  <a16:creationId xmlns:a16="http://schemas.microsoft.com/office/drawing/2014/main" xmlns="" id="{86F2EB93-A63A-4210-B86A-E5FCAD7D8D7F}"/>
                </a:ext>
              </a:extLst>
            </p:cNvPr>
            <p:cNvSpPr txBox="1">
              <a:spLocks/>
            </p:cNvSpPr>
            <p:nvPr/>
          </p:nvSpPr>
          <p:spPr>
            <a:xfrm>
              <a:off x="340512" y="3752469"/>
              <a:ext cx="8514080" cy="119139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a:t>	</a:t>
              </a:r>
              <a:r>
                <a:rPr lang="en-US" sz="2000" b="1" dirty="0" smtClean="0"/>
                <a:t>Calculer le ratio en pourcentage </a:t>
              </a:r>
              <a:r>
                <a:rPr lang="en-US" sz="2000" b="1" dirty="0"/>
                <a:t>de toutes les zones de végétation à l'intérieur </a:t>
              </a:r>
              <a:r>
                <a:rPr lang="en-US" sz="2000" b="1" dirty="0" smtClean="0"/>
                <a:t>des limites de</a:t>
              </a:r>
              <a:r>
                <a:rPr lang="en-US" sz="2000" b="1" dirty="0"/>
                <a:t> la ville par </a:t>
              </a:r>
              <a:r>
                <a:rPr lang="en-US" sz="2000" b="1" dirty="0" smtClean="0"/>
                <a:t>rapport </a:t>
              </a:r>
              <a:r>
                <a:rPr lang="en-US" sz="2000" b="1" dirty="0"/>
                <a:t>à la </a:t>
              </a:r>
              <a:r>
                <a:rPr lang="en-US" sz="2000" b="1" dirty="0" smtClean="0"/>
                <a:t>superficie</a:t>
              </a:r>
              <a:r>
                <a:rPr lang="en-US" sz="2000" b="1" dirty="0"/>
                <a:t> totale de la ville </a:t>
              </a:r>
              <a:r>
                <a:rPr lang="en-US" sz="2000" dirty="0" smtClean="0"/>
                <a:t>.</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5130" y="3740309"/>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002444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012411" y="4214951"/>
            <a:ext cx="2013667" cy="133110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pPr/>
              <a:t>12</a:t>
            </a:fld>
            <a:endParaRPr lang="en-US">
              <a:solidFill>
                <a:schemeClr val="bg1"/>
              </a:solidFill>
            </a:endParaRPr>
          </a:p>
        </p:txBody>
      </p:sp>
      <p:sp>
        <p:nvSpPr>
          <p:cNvPr id="1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sp>
        <p:nvSpPr>
          <p:cNvPr id="22" name="Rectangle 21"/>
          <p:cNvSpPr/>
          <p:nvPr/>
        </p:nvSpPr>
        <p:spPr>
          <a:xfrm>
            <a:off x="7682752" y="965040"/>
            <a:ext cx="1255059"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1</a:t>
            </a:r>
            <a:endParaRPr lang="el-GR" sz="2400" dirty="0"/>
          </a:p>
        </p:txBody>
      </p:sp>
      <p:sp>
        <p:nvSpPr>
          <p:cNvPr id="13" name="Rectangle 12"/>
          <p:cNvSpPr/>
          <p:nvPr/>
        </p:nvSpPr>
        <p:spPr>
          <a:xfrm>
            <a:off x="7700682" y="2169085"/>
            <a:ext cx="12192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2</a:t>
            </a:r>
            <a:endParaRPr lang="el-GR" sz="2400" dirty="0"/>
          </a:p>
        </p:txBody>
      </p:sp>
      <p:sp>
        <p:nvSpPr>
          <p:cNvPr id="15" name="Rectangle 14"/>
          <p:cNvSpPr/>
          <p:nvPr/>
        </p:nvSpPr>
        <p:spPr>
          <a:xfrm>
            <a:off x="7772399" y="3666288"/>
            <a:ext cx="120127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US" sz="2400" b="1" i="1" dirty="0" smtClean="0">
                <a:cs typeface="Calibri" panose="020F0502020204030204" pitchFamily="34" charset="0"/>
              </a:rPr>
              <a:t>Étape 3</a:t>
            </a:r>
            <a:endParaRPr lang="el-GR" sz="2400" dirty="0"/>
          </a:p>
        </p:txBody>
      </p:sp>
      <p:sp>
        <p:nvSpPr>
          <p:cNvPr id="16" name="Rectangle 15"/>
          <p:cNvSpPr/>
          <p:nvPr/>
        </p:nvSpPr>
        <p:spPr>
          <a:xfrm>
            <a:off x="278870" y="2284534"/>
            <a:ext cx="7740375" cy="1323439"/>
          </a:xfrm>
          <a:prstGeom prst="rect">
            <a:avLst/>
          </a:prstGeom>
        </p:spPr>
        <p:txBody>
          <a:bodyPr wrap="square">
            <a:spAutoFit/>
          </a:bodyPr>
          <a:lstStyle/>
          <a:p>
            <a:r>
              <a:rPr lang="en-US" sz="2000" b="1" dirty="0">
                <a:cs typeface="Calibri" panose="020F0502020204030204" pitchFamily="34" charset="0"/>
              </a:rPr>
              <a:t>Calculer la </a:t>
            </a:r>
            <a:r>
              <a:rPr lang="el-GR" sz="2000" b="1" dirty="0"/>
              <a:t>surface </a:t>
            </a:r>
            <a:r>
              <a:rPr lang="en-US" sz="2000" b="1" dirty="0" smtClean="0"/>
              <a:t>totale </a:t>
            </a:r>
            <a:r>
              <a:rPr lang="en-US" sz="2000" b="1" dirty="0"/>
              <a:t>des </a:t>
            </a:r>
            <a:r>
              <a:rPr lang="en-US" sz="2000" b="1" dirty="0" smtClean="0"/>
              <a:t>zones vertes</a:t>
            </a:r>
          </a:p>
          <a:p>
            <a:r>
              <a:rPr lang="en-US" sz="2000" dirty="0" smtClean="0">
                <a:cs typeface="Calibri" panose="020F0502020204030204" pitchFamily="34" charset="0"/>
              </a:rPr>
              <a:t> </a:t>
            </a:r>
            <a:endParaRPr lang="en-US" sz="2000" dirty="0"/>
          </a:p>
          <a:p>
            <a:r>
              <a:rPr lang="en-US" sz="2000" dirty="0" smtClean="0">
                <a:cs typeface="Calibri" panose="020F0502020204030204" pitchFamily="34" charset="0"/>
              </a:rPr>
              <a:t>	</a:t>
            </a:r>
            <a:r>
              <a:rPr lang="el-GR" sz="2000" dirty="0" smtClean="0">
                <a:cs typeface="Calibri" panose="020F0502020204030204" pitchFamily="34" charset="0"/>
              </a:rPr>
              <a:t>(</a:t>
            </a:r>
            <a:r>
              <a:rPr lang="en-US" sz="2000" dirty="0" smtClean="0">
                <a:cs typeface="Calibri" panose="020F0502020204030204" pitchFamily="34" charset="0"/>
              </a:rPr>
              <a:t>13000000 - 9500000</a:t>
            </a:r>
            <a:r>
              <a:rPr lang="el-GR" sz="2000" dirty="0" smtClean="0">
                <a:cs typeface="Calibri" panose="020F0502020204030204" pitchFamily="34" charset="0"/>
              </a:rPr>
              <a:t>) </a:t>
            </a:r>
            <a:r>
              <a:rPr lang="el-GR" sz="2000" dirty="0">
                <a:cs typeface="Calibri" panose="020F0502020204030204" pitchFamily="34" charset="0"/>
              </a:rPr>
              <a:t>= </a:t>
            </a:r>
            <a:r>
              <a:rPr lang="en-US" sz="2000" b="1" dirty="0" smtClean="0">
                <a:cs typeface="Calibri" panose="020F0502020204030204" pitchFamily="34" charset="0"/>
              </a:rPr>
              <a:t>3500000 m</a:t>
            </a:r>
            <a:r>
              <a:rPr lang="en-US" sz="2000" b="1" baseline="30000" dirty="0" smtClean="0">
                <a:cs typeface="Calibri" panose="020F0502020204030204" pitchFamily="34" charset="0"/>
              </a:rPr>
              <a:t>2</a:t>
            </a:r>
            <a:endParaRPr lang="el-GR" sz="2000" baseline="-25000" dirty="0">
              <a:cs typeface="Calibri" panose="020F0502020204030204" pitchFamily="34" charset="0"/>
            </a:endParaRPr>
          </a:p>
          <a:p>
            <a:endParaRPr lang="en-US" sz="2000" b="1" dirty="0">
              <a:cs typeface="Calibri" panose="020F0502020204030204" pitchFamily="34" charset="0"/>
            </a:endParaRPr>
          </a:p>
        </p:txBody>
      </p:sp>
      <p:sp>
        <p:nvSpPr>
          <p:cNvPr id="18" name="Rectangle 17"/>
          <p:cNvSpPr/>
          <p:nvPr/>
        </p:nvSpPr>
        <p:spPr>
          <a:xfrm>
            <a:off x="278870" y="3768230"/>
            <a:ext cx="7740375" cy="707886"/>
          </a:xfrm>
          <a:prstGeom prst="rect">
            <a:avLst/>
          </a:prstGeom>
        </p:spPr>
        <p:txBody>
          <a:bodyPr wrap="square">
            <a:spAutoFit/>
          </a:bodyPr>
          <a:lstStyle/>
          <a:p>
            <a:pPr>
              <a:spcAft>
                <a:spcPts val="600"/>
              </a:spcAft>
            </a:pPr>
            <a:r>
              <a:rPr lang="en-US" sz="2000" b="1" dirty="0"/>
              <a:t>Calculer le </a:t>
            </a:r>
            <a:r>
              <a:rPr lang="en-GB" sz="2000" b="1" dirty="0"/>
              <a:t>rapport en</a:t>
            </a:r>
            <a:r>
              <a:rPr lang="en-US" sz="2000" b="1" dirty="0"/>
              <a:t> pourcentage</a:t>
            </a:r>
            <a:r>
              <a:rPr lang="en-GB" sz="2000" b="1" dirty="0"/>
              <a:t> entre la surface totale des </a:t>
            </a:r>
            <a:r>
              <a:rPr lang="en-GB" sz="2000" b="1" dirty="0" smtClean="0"/>
              <a:t>zones</a:t>
            </a:r>
            <a:r>
              <a:rPr lang="en-GB" sz="2000" b="1" dirty="0"/>
              <a:t> urbaines vertes </a:t>
            </a:r>
            <a:r>
              <a:rPr lang="en-US" sz="2000" dirty="0" smtClean="0"/>
              <a:t>et </a:t>
            </a:r>
            <a:r>
              <a:rPr lang="en-US" sz="2000" dirty="0"/>
              <a:t>la </a:t>
            </a:r>
            <a:r>
              <a:rPr lang="el-GR" sz="2000" b="1" dirty="0"/>
              <a:t>surface </a:t>
            </a:r>
            <a:r>
              <a:rPr lang="el-GR" sz="2000" b="1" dirty="0" err="1"/>
              <a:t>totale </a:t>
            </a:r>
            <a:r>
              <a:rPr lang="en-GB" sz="2000" b="1" dirty="0" smtClean="0"/>
              <a:t>de </a:t>
            </a:r>
            <a:r>
              <a:rPr lang="en-GB" sz="2000" b="1" dirty="0"/>
              <a:t>la ville </a:t>
            </a:r>
            <a:endParaRPr lang="el-GR" sz="2000" dirty="0"/>
          </a:p>
        </p:txBody>
      </p:sp>
      <p:sp>
        <p:nvSpPr>
          <p:cNvPr id="19" name="TextBox 18"/>
          <p:cNvSpPr txBox="1"/>
          <p:nvPr/>
        </p:nvSpPr>
        <p:spPr>
          <a:xfrm>
            <a:off x="1275259" y="4736050"/>
            <a:ext cx="1893013" cy="430887"/>
          </a:xfrm>
          <a:prstGeom prst="rect">
            <a:avLst/>
          </a:prstGeom>
          <a:noFill/>
        </p:spPr>
        <p:txBody>
          <a:bodyPr wrap="square" rtlCol="0">
            <a:spAutoFit/>
          </a:bodyPr>
          <a:lstStyle/>
          <a:p>
            <a:r>
              <a:rPr lang="en-US" sz="2200" b="1" dirty="0" smtClean="0">
                <a:cs typeface="Calibri" panose="020F0502020204030204" pitchFamily="34" charset="0"/>
              </a:rPr>
              <a:t>3500000 m</a:t>
            </a:r>
            <a:r>
              <a:rPr lang="en-US" sz="2200" b="1" baseline="30000" dirty="0" smtClean="0">
                <a:cs typeface="Calibri" panose="020F0502020204030204" pitchFamily="34" charset="0"/>
              </a:rPr>
              <a:t>2</a:t>
            </a:r>
            <a:r>
              <a:rPr lang="en-US" sz="2200" b="1" dirty="0" smtClean="0">
                <a:cs typeface="Calibri" panose="020F0502020204030204" pitchFamily="34" charset="0"/>
              </a:rPr>
              <a:t> </a:t>
            </a:r>
            <a:endParaRPr lang="en-US" sz="2200" u="sng" baseline="-25000" dirty="0"/>
          </a:p>
        </p:txBody>
      </p:sp>
      <p:sp>
        <p:nvSpPr>
          <p:cNvPr id="20" name="TextBox 19"/>
          <p:cNvSpPr txBox="1"/>
          <p:nvPr/>
        </p:nvSpPr>
        <p:spPr>
          <a:xfrm>
            <a:off x="3839566" y="4736050"/>
            <a:ext cx="1713931" cy="430887"/>
          </a:xfrm>
          <a:prstGeom prst="rect">
            <a:avLst/>
          </a:prstGeom>
          <a:noFill/>
        </p:spPr>
        <p:txBody>
          <a:bodyPr wrap="none" rtlCol="0">
            <a:spAutoFit/>
          </a:bodyPr>
          <a:lstStyle/>
          <a:p>
            <a:r>
              <a:rPr lang="en-US" sz="2200" b="1" dirty="0">
                <a:cs typeface="Calibri" panose="020F0502020204030204" pitchFamily="34" charset="0"/>
              </a:rPr>
              <a:t>130 00 000 m</a:t>
            </a:r>
            <a:r>
              <a:rPr lang="en-US" sz="2200" b="1" baseline="30000" dirty="0">
                <a:cs typeface="Calibri" panose="020F0502020204030204" pitchFamily="34" charset="0"/>
              </a:rPr>
              <a:t>2</a:t>
            </a:r>
            <a:endParaRPr lang="en-US" sz="2200" baseline="30000" dirty="0">
              <a:cs typeface="Calibri" panose="020F0502020204030204" pitchFamily="34" charset="0"/>
            </a:endParaRPr>
          </a:p>
        </p:txBody>
      </p:sp>
      <p:sp>
        <p:nvSpPr>
          <p:cNvPr id="21" name="Rectangle 20"/>
          <p:cNvSpPr/>
          <p:nvPr/>
        </p:nvSpPr>
        <p:spPr>
          <a:xfrm>
            <a:off x="7127502" y="4621510"/>
            <a:ext cx="1896382"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sz="2800" b="1" u="sng" dirty="0" smtClean="0">
                <a:solidFill>
                  <a:srgbClr val="FF0000"/>
                </a:solidFill>
                <a:effectLst>
                  <a:outerShdw blurRad="38100" dist="38100" dir="2700000" algn="tl">
                    <a:srgbClr val="000000">
                      <a:alpha val="43137"/>
                    </a:srgbClr>
                  </a:outerShdw>
                </a:effectLst>
              </a:rPr>
              <a:t>27 %</a:t>
            </a:r>
            <a:endParaRPr lang="en-US" sz="2800" b="1" u="sng" baseline="30000" dirty="0">
              <a:solidFill>
                <a:srgbClr val="FF0000"/>
              </a:solidFill>
              <a:effectLst>
                <a:outerShdw blurRad="38100" dist="38100" dir="2700000" algn="tl">
                  <a:srgbClr val="000000">
                    <a:alpha val="43137"/>
                  </a:srgbClr>
                </a:outerShdw>
              </a:effectLst>
            </a:endParaRPr>
          </a:p>
        </p:txBody>
      </p:sp>
      <p:sp>
        <p:nvSpPr>
          <p:cNvPr id="23" name="Double Bracket 22"/>
          <p:cNvSpPr/>
          <p:nvPr/>
        </p:nvSpPr>
        <p:spPr>
          <a:xfrm>
            <a:off x="1275259" y="4693239"/>
            <a:ext cx="4348369" cy="485732"/>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4" name="Multiply 23"/>
          <p:cNvSpPr/>
          <p:nvPr/>
        </p:nvSpPr>
        <p:spPr>
          <a:xfrm>
            <a:off x="5672944" y="4727480"/>
            <a:ext cx="301841" cy="417250"/>
          </a:xfrm>
          <a:prstGeom prst="mathMultiply">
            <a:avLst/>
          </a:prstGeom>
          <a:solidFill>
            <a:srgbClr val="C0000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5400" b="1" dirty="0">
              <a:effectLst>
                <a:outerShdw blurRad="38100" dist="38100" dir="2700000" algn="tl">
                  <a:srgbClr val="000000">
                    <a:alpha val="43137"/>
                  </a:srgbClr>
                </a:outerShdw>
              </a:effectLst>
            </a:endParaRPr>
          </a:p>
        </p:txBody>
      </p:sp>
      <p:sp>
        <p:nvSpPr>
          <p:cNvPr id="25" name="Rectangle 24"/>
          <p:cNvSpPr/>
          <p:nvPr/>
        </p:nvSpPr>
        <p:spPr>
          <a:xfrm>
            <a:off x="5956458" y="4736050"/>
            <a:ext cx="612668" cy="430887"/>
          </a:xfrm>
          <a:prstGeom prst="rect">
            <a:avLst/>
          </a:prstGeom>
        </p:spPr>
        <p:txBody>
          <a:bodyPr wrap="none">
            <a:spAutoFit/>
          </a:bodyPr>
          <a:lstStyle/>
          <a:p>
            <a:r>
              <a:rPr lang="en-US" sz="2200" dirty="0" smtClean="0"/>
              <a:t>100</a:t>
            </a:r>
            <a:endParaRPr lang="el-GR" sz="2200" dirty="0"/>
          </a:p>
        </p:txBody>
      </p:sp>
      <p:sp>
        <p:nvSpPr>
          <p:cNvPr id="26" name="Equal 25"/>
          <p:cNvSpPr/>
          <p:nvPr/>
        </p:nvSpPr>
        <p:spPr>
          <a:xfrm>
            <a:off x="6611660" y="4776073"/>
            <a:ext cx="457200" cy="320064"/>
          </a:xfrm>
          <a:prstGeom prst="mathEqual">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27" name="Division 26"/>
          <p:cNvSpPr/>
          <p:nvPr/>
        </p:nvSpPr>
        <p:spPr>
          <a:xfrm>
            <a:off x="2990724" y="4747492"/>
            <a:ext cx="608120" cy="377226"/>
          </a:xfrm>
          <a:prstGeom prst="mathDivide">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8" name="Rectangle 27"/>
          <p:cNvSpPr/>
          <p:nvPr/>
        </p:nvSpPr>
        <p:spPr>
          <a:xfrm>
            <a:off x="327621" y="1104014"/>
            <a:ext cx="7999634" cy="1015663"/>
          </a:xfrm>
          <a:prstGeom prst="rect">
            <a:avLst/>
          </a:prstGeom>
        </p:spPr>
        <p:txBody>
          <a:bodyPr wrap="square">
            <a:spAutoFit/>
          </a:bodyPr>
          <a:lstStyle/>
          <a:p>
            <a:r>
              <a:rPr lang="en-US" sz="2000" b="1" dirty="0" smtClean="0">
                <a:cs typeface="Calibri" panose="020F0502020204030204" pitchFamily="34" charset="0"/>
              </a:rPr>
              <a:t>Surface totale</a:t>
            </a:r>
            <a:r>
              <a:rPr lang="el-GR" sz="2000" b="1" dirty="0" smtClean="0">
                <a:cs typeface="Calibri" panose="020F0502020204030204" pitchFamily="34" charset="0"/>
              </a:rPr>
              <a:t> : </a:t>
            </a:r>
            <a:r>
              <a:rPr lang="en-US" sz="2000" b="1" dirty="0" smtClean="0">
                <a:cs typeface="Calibri" panose="020F0502020204030204" pitchFamily="34" charset="0"/>
              </a:rPr>
              <a:t>13000000 m</a:t>
            </a:r>
            <a:r>
              <a:rPr lang="en-US" sz="2000" b="1" baseline="30000" dirty="0" smtClean="0">
                <a:cs typeface="Calibri" panose="020F0502020204030204" pitchFamily="34" charset="0"/>
              </a:rPr>
              <a:t>2</a:t>
            </a:r>
            <a:endParaRPr lang="en-US" sz="2000" baseline="30000" dirty="0">
              <a:cs typeface="Calibri" panose="020F0502020204030204" pitchFamily="34" charset="0"/>
            </a:endParaRPr>
          </a:p>
          <a:p>
            <a:pPr marL="457200" lvl="0" indent="-457200">
              <a:buFont typeface="+mj-lt"/>
              <a:buAutoNum type="arabicPeriod" startAt="2"/>
            </a:pPr>
            <a:endParaRPr lang="en-US" sz="2000" dirty="0"/>
          </a:p>
          <a:p>
            <a:endParaRPr lang="en-US" sz="2000" b="1" dirty="0">
              <a:cs typeface="Calibri" panose="020F0502020204030204" pitchFamily="34" charset="0"/>
            </a:endParaRPr>
          </a:p>
        </p:txBody>
      </p:sp>
      <p:sp>
        <p:nvSpPr>
          <p:cNvPr id="30" name="ZoneTexte 29"/>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6921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en-US" b="1" dirty="0">
                <a:cs typeface="Calibri" panose="020F0502020204030204" pitchFamily="34" charset="0"/>
              </a:rPr>
              <a:t>EXERCICE PHYSIQUE</a:t>
            </a:r>
            <a:endParaRPr lang="it-IT" sz="2400" dirty="0"/>
          </a:p>
        </p:txBody>
      </p:sp>
      <p:sp>
        <p:nvSpPr>
          <p:cNvPr id="6"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sz="1400" b="1" dirty="0">
              <a:solidFill>
                <a:srgbClr val="00B050"/>
              </a:solidFill>
            </a:endParaRPr>
          </a:p>
        </p:txBody>
      </p:sp>
      <p:sp>
        <p:nvSpPr>
          <p:cNvPr id="4"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64580"/>
            <a:ext cx="2133600" cy="293420"/>
          </a:xfrm>
        </p:spPr>
        <p:txBody>
          <a:bodyPr/>
          <a:lstStyle/>
          <a:p>
            <a:fld id="{243FB592-B9A9-49AA-A86F-4031F7B97808}" type="slidenum">
              <a:rPr lang="en-US" smtClean="0">
                <a:solidFill>
                  <a:schemeClr val="bg1"/>
                </a:solidFill>
              </a:rPr>
              <a:pPr/>
              <a:t>13</a:t>
            </a:fld>
            <a:endParaRPr lang="en-US" dirty="0">
              <a:solidFill>
                <a:schemeClr val="bg1"/>
              </a:solidFill>
            </a:endParaRPr>
          </a:p>
        </p:txBody>
      </p:sp>
      <p:sp>
        <p:nvSpPr>
          <p:cNvPr id="5" name="ZoneTexte 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073523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14</a:t>
            </a:fld>
            <a:endParaRPr lang="en-US">
              <a:solidFill>
                <a:schemeClr val="bg1"/>
              </a:solidFill>
            </a:endParaRPr>
          </a:p>
        </p:txBody>
      </p:sp>
      <p:sp>
        <p:nvSpPr>
          <p:cNvPr id="1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sz="1400" b="1" dirty="0">
              <a:solidFill>
                <a:srgbClr val="00B050"/>
              </a:solidFill>
            </a:endParaRPr>
          </a:p>
        </p:txBody>
      </p:sp>
      <p:grpSp>
        <p:nvGrpSpPr>
          <p:cNvPr id="13" name="Group 12"/>
          <p:cNvGrpSpPr/>
          <p:nvPr/>
        </p:nvGrpSpPr>
        <p:grpSpPr>
          <a:xfrm>
            <a:off x="314960" y="3353708"/>
            <a:ext cx="8514080" cy="977356"/>
            <a:chOff x="340512" y="3752469"/>
            <a:chExt cx="8514080" cy="977356"/>
          </a:xfrm>
        </p:grpSpPr>
        <p:sp>
          <p:nvSpPr>
            <p:cNvPr id="14" name="Segnaposto contenuto 2">
              <a:extLst>
                <a:ext uri="{FF2B5EF4-FFF2-40B4-BE49-F238E27FC236}">
                  <a16:creationId xmlns:a16="http://schemas.microsoft.com/office/drawing/2014/main" xmlns="" id="{86F2EB93-A63A-4210-B86A-E5FCAD7D8D7F}"/>
                </a:ext>
              </a:extLst>
            </p:cNvPr>
            <p:cNvSpPr txBox="1">
              <a:spLocks/>
            </p:cNvSpPr>
            <p:nvPr/>
          </p:nvSpPr>
          <p:spPr>
            <a:xfrm>
              <a:off x="340512" y="3752469"/>
              <a:ext cx="8514080" cy="977356"/>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a:spcBef>
                  <a:spcPts val="0"/>
                </a:spcBef>
                <a:spcAft>
                  <a:spcPts val="600"/>
                </a:spcAft>
                <a:buNone/>
              </a:pPr>
              <a:r>
                <a:rPr lang="en-US" sz="2000" b="1" dirty="0"/>
                <a:t>	</a:t>
              </a:r>
              <a:r>
                <a:rPr lang="en-GB" sz="2000" b="1" dirty="0"/>
                <a:t>Calculer le pourcentage de toutes les zones de végétation à l'intérieur des limites de la ville par rapport à la superficie totale de la ville</a:t>
              </a:r>
              <a:r>
                <a:rPr lang="en-US" sz="2000" dirty="0" smtClean="0"/>
                <a:t>.</a:t>
              </a:r>
              <a:endParaRPr lang="en-US" sz="2000" b="1"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3856850"/>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6" name="Segnaposto contenuto 2">
            <a:extLst>
              <a:ext uri="{FF2B5EF4-FFF2-40B4-BE49-F238E27FC236}">
                <a16:creationId xmlns:a16="http://schemas.microsoft.com/office/drawing/2014/main" xmlns="" id="{86F2EB93-A63A-4210-B86A-E5FCAD7D8D7F}"/>
              </a:ext>
            </a:extLst>
          </p:cNvPr>
          <p:cNvSpPr txBox="1">
            <a:spLocks/>
          </p:cNvSpPr>
          <p:nvPr/>
        </p:nvSpPr>
        <p:spPr>
          <a:xfrm>
            <a:off x="457200" y="958293"/>
            <a:ext cx="8234039" cy="2273794"/>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None/>
            </a:pPr>
            <a:r>
              <a:rPr lang="en-US" sz="2200" dirty="0" smtClean="0">
                <a:cs typeface="Calibri" panose="020F0502020204030204" pitchFamily="34" charset="0"/>
              </a:rPr>
              <a:t>Une petite ville existante a une superficie totale α </a:t>
            </a:r>
            <a:r>
              <a:rPr lang="en-US" sz="2200" dirty="0">
                <a:cs typeface="Calibri" panose="020F0502020204030204" pitchFamily="34" charset="0"/>
              </a:rPr>
              <a:t>de </a:t>
            </a:r>
            <a:r>
              <a:rPr lang="en-US" sz="2200" dirty="0" smtClean="0">
                <a:cs typeface="Calibri" panose="020F0502020204030204" pitchFamily="34" charset="0"/>
              </a:rPr>
              <a:t>608,5 kilomètres carrés (km²). Les </a:t>
            </a:r>
            <a:r>
              <a:rPr lang="el-GR" sz="2200" dirty="0" smtClean="0">
                <a:cs typeface="Calibri" panose="020F0502020204030204" pitchFamily="34" charset="0"/>
              </a:rPr>
              <a:t>espaces verts et naturels</a:t>
            </a:r>
            <a:r>
              <a:rPr lang="en-US" sz="2200" dirty="0" smtClean="0">
                <a:cs typeface="Calibri" panose="020F0502020204030204" pitchFamily="34" charset="0"/>
              </a:rPr>
              <a:t> publics </a:t>
            </a:r>
            <a:r>
              <a:rPr lang="en-US" sz="2200" dirty="0">
                <a:cs typeface="Calibri" panose="020F0502020204030204" pitchFamily="34" charset="0"/>
              </a:rPr>
              <a:t>et privés</a:t>
            </a:r>
            <a:r>
              <a:rPr lang="el-GR" sz="2200" dirty="0" smtClean="0">
                <a:cs typeface="Calibri" panose="020F0502020204030204" pitchFamily="34" charset="0"/>
              </a:rPr>
              <a:t> couvrent 202,1</a:t>
            </a:r>
            <a:r>
              <a:rPr lang="en-US" sz="2200" dirty="0" smtClean="0">
                <a:cs typeface="Calibri" panose="020F0502020204030204" pitchFamily="34" charset="0"/>
              </a:rPr>
              <a:t> km². </a:t>
            </a:r>
          </a:p>
        </p:txBody>
      </p:sp>
      <p:sp>
        <p:nvSpPr>
          <p:cNvPr id="8" name="ZoneTexte 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129382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xmlns="" val="934463696"/>
              </p:ext>
            </p:extLst>
          </p:nvPr>
        </p:nvGraphicFramePr>
        <p:xfrm>
          <a:off x="487326" y="1504863"/>
          <a:ext cx="8169348" cy="13157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xmlns="" val="20000"/>
                    </a:ext>
                  </a:extLst>
                </a:gridCol>
                <a:gridCol w="4084674">
                  <a:extLst>
                    <a:ext uri="{9D8B030D-6E8A-4147-A177-3AD203B41FA5}">
                      <a16:colId xmlns:a16="http://schemas.microsoft.com/office/drawing/2014/main" xmlns="" val="20001"/>
                    </a:ext>
                  </a:extLst>
                </a:gridCol>
              </a:tblGrid>
              <a:tr h="370840">
                <a:tc gridSpan="2">
                  <a:txBody>
                    <a:bodyPr/>
                    <a:lstStyle/>
                    <a:p>
                      <a:pPr algn="ctr"/>
                      <a:r>
                        <a:rPr kumimoji="0" lang="el-GR" sz="2800" b="1" i="0" u="none" strike="noStrike" kern="1200" cap="none" spc="0" normalizeH="0" baseline="0" noProof="0" dirty="0" smtClean="0">
                          <a:ln>
                            <a:noFill/>
                          </a:ln>
                          <a:solidFill>
                            <a:schemeClr val="bg1"/>
                          </a:solidFill>
                          <a:effectLst/>
                          <a:uLnTx/>
                          <a:uFillTx/>
                          <a:latin typeface="+mn-lt"/>
                          <a:ea typeface="+mj-ea"/>
                          <a:cs typeface="+mj-cs"/>
                        </a:rPr>
                        <a:t>A</a:t>
                      </a:r>
                      <a:r>
                        <a:rPr kumimoji="0" lang="fr-FR" sz="2800" b="1" i="0" u="none" strike="noStrike" kern="1200" cap="none" spc="0" normalizeH="0" baseline="0" noProof="0" dirty="0" smtClean="0">
                          <a:ln>
                            <a:noFill/>
                          </a:ln>
                          <a:solidFill>
                            <a:schemeClr val="bg1"/>
                          </a:solidFill>
                          <a:effectLst/>
                          <a:uLnTx/>
                          <a:uFillTx/>
                          <a:latin typeface="+mn-lt"/>
                          <a:ea typeface="+mj-ea"/>
                          <a:cs typeface="+mj-cs"/>
                        </a:rPr>
                        <a:t>.</a:t>
                      </a:r>
                      <a:r>
                        <a:rPr kumimoji="0" lang="el-GR" sz="2800" b="1" i="0" u="none" strike="noStrike" kern="1200" cap="none" spc="0" normalizeH="0" baseline="0" noProof="0" dirty="0" smtClean="0">
                          <a:ln>
                            <a:noFill/>
                          </a:ln>
                          <a:solidFill>
                            <a:schemeClr val="bg1"/>
                          </a:solidFill>
                          <a:effectLst/>
                          <a:uLnTx/>
                          <a:uFillTx/>
                          <a:latin typeface="+mn-lt"/>
                          <a:ea typeface="+mj-ea"/>
                          <a:cs typeface="+mj-cs"/>
                        </a:rPr>
                        <a:t>2</a:t>
                      </a:r>
                      <a:r>
                        <a:rPr kumimoji="0" lang="fr-FR" sz="2800" b="1" i="0" u="none" strike="noStrike" kern="1200" cap="none" spc="0" normalizeH="0" baseline="0" noProof="0" dirty="0" smtClean="0">
                          <a:ln>
                            <a:noFill/>
                          </a:ln>
                          <a:solidFill>
                            <a:schemeClr val="bg1"/>
                          </a:solidFill>
                          <a:effectLst/>
                          <a:uLnTx/>
                          <a:uFillTx/>
                          <a:latin typeface="+mn-lt"/>
                          <a:ea typeface="+mj-ea"/>
                          <a:cs typeface="+mj-cs"/>
                        </a:rPr>
                        <a:t>.</a:t>
                      </a:r>
                      <a:r>
                        <a:rPr kumimoji="0" lang="el-GR" sz="2800" b="1" i="0" u="none" strike="noStrike" kern="1200" cap="none" spc="0" normalizeH="0" baseline="0" noProof="0" dirty="0" smtClean="0">
                          <a:ln>
                            <a:noFill/>
                          </a:ln>
                          <a:solidFill>
                            <a:schemeClr val="bg1"/>
                          </a:solidFill>
                          <a:effectLst/>
                          <a:uLnTx/>
                          <a:uFillTx/>
                          <a:latin typeface="+mn-lt"/>
                          <a:ea typeface="+mj-ea"/>
                          <a:cs typeface="+mj-cs"/>
                        </a:rPr>
                        <a:t>1</a:t>
                      </a:r>
                      <a:r>
                        <a:rPr kumimoji="0" lang="fr-FR" sz="2800" b="1" i="0" u="none" strike="noStrike" kern="1200" cap="none" spc="0" normalizeH="0" baseline="0" noProof="0" dirty="0" smtClean="0">
                          <a:ln>
                            <a:noFill/>
                          </a:ln>
                          <a:solidFill>
                            <a:schemeClr val="bg1"/>
                          </a:solidFill>
                          <a:effectLst/>
                          <a:uLnTx/>
                          <a:uFillTx/>
                          <a:latin typeface="+mn-lt"/>
                          <a:ea typeface="+mj-ea"/>
                          <a:cs typeface="+mj-cs"/>
                        </a:rPr>
                        <a:t> - DISPONIBILITÉ DE </a:t>
                      </a:r>
                      <a:r>
                        <a:rPr kumimoji="0" lang="el-GR" sz="2800" b="1" i="0" u="none" strike="noStrike" kern="1200" cap="none" spc="0" normalizeH="0" baseline="0" noProof="0" dirty="0" smtClean="0">
                          <a:ln>
                            <a:noFill/>
                          </a:ln>
                          <a:solidFill>
                            <a:schemeClr val="bg1"/>
                          </a:solidFill>
                          <a:effectLst/>
                          <a:uLnTx/>
                          <a:uFillTx/>
                          <a:latin typeface="+mn-lt"/>
                          <a:ea typeface="+mj-ea"/>
                          <a:cs typeface="+mj-cs"/>
                        </a:rPr>
                        <a:t>ZONES URBAINES VERTES</a:t>
                      </a:r>
                      <a:endParaRPr lang="el-GR" sz="2800" b="1" i="0" strike="sngStrike" dirty="0">
                        <a:solidFill>
                          <a:schemeClr val="bg1"/>
                        </a:solidFill>
                      </a:endParaRPr>
                    </a:p>
                  </a:txBody>
                  <a:tcPr/>
                </a:tc>
                <a:tc hMerge="1">
                  <a:txBody>
                    <a:bodyPr/>
                    <a:lstStyle/>
                    <a:p>
                      <a:endParaRPr lang="en-US" dirty="0"/>
                    </a:p>
                  </a:txBody>
                  <a:tcPr/>
                </a:tc>
                <a:extLst>
                  <a:ext uri="{0D108BD9-81ED-4DB2-BD59-A6C34878D82A}">
                    <a16:rowId xmlns:a16="http://schemas.microsoft.com/office/drawing/2014/main" xmlns="" val="10000"/>
                  </a:ext>
                </a:extLst>
              </a:tr>
              <a:tr h="370840">
                <a:tc>
                  <a:txBody>
                    <a:bodyPr/>
                    <a:lstStyle/>
                    <a:p>
                      <a:pPr algn="ctr"/>
                      <a:r>
                        <a:rPr lang="en-US" sz="2200" dirty="0" smtClean="0"/>
                        <a:t>ÉMISSION</a:t>
                      </a:r>
                      <a:endParaRPr lang="en-US" sz="2200" b="1" dirty="0"/>
                    </a:p>
                  </a:txBody>
                  <a:tcPr/>
                </a:tc>
                <a:tc>
                  <a:txBody>
                    <a:bodyPr/>
                    <a:lstStyle/>
                    <a:p>
                      <a:pPr algn="ctr"/>
                      <a:r>
                        <a:rPr lang="en-US" sz="2200" dirty="0" smtClean="0"/>
                        <a:t>CATÉGORIE</a:t>
                      </a:r>
                      <a:endParaRPr lang="en-US" sz="2200" b="1" dirty="0"/>
                    </a:p>
                  </a:txBody>
                  <a:tcPr/>
                </a:tc>
                <a:extLst>
                  <a:ext uri="{0D108BD9-81ED-4DB2-BD59-A6C34878D82A}">
                    <a16:rowId xmlns:a16="http://schemas.microsoft.com/office/drawing/2014/main" xmlns="" val="10001"/>
                  </a:ext>
                </a:extLst>
              </a:tr>
              <a:tr h="370840">
                <a:tc>
                  <a:txBody>
                    <a:bodyPr/>
                    <a:lstStyle/>
                    <a:p>
                      <a:pPr algn="ctr"/>
                      <a:r>
                        <a:rPr lang="el-GR" dirty="0" smtClean="0"/>
                        <a:t>A</a:t>
                      </a:r>
                      <a:r>
                        <a:rPr lang="en-US" dirty="0" smtClean="0"/>
                        <a:t>. Utilisation des terres</a:t>
                      </a:r>
                      <a:endParaRPr lang="el-GR" dirty="0"/>
                    </a:p>
                  </a:txBody>
                  <a:tcPr anchor="ctr"/>
                </a:tc>
                <a:tc>
                  <a:txBody>
                    <a:bodyPr/>
                    <a:lstStyle/>
                    <a:p>
                      <a:pPr algn="ctr"/>
                      <a:r>
                        <a:rPr lang="el-GR" dirty="0" smtClean="0"/>
                        <a:t>R</a:t>
                      </a:r>
                      <a:r>
                        <a:rPr lang="en-US" dirty="0" smtClean="0"/>
                        <a:t>.</a:t>
                      </a:r>
                      <a:r>
                        <a:rPr lang="el-GR" dirty="0" smtClean="0"/>
                        <a:t>2</a:t>
                      </a:r>
                      <a:r>
                        <a:rPr lang="en-US" dirty="0" smtClean="0"/>
                        <a:t>. Espaces verts urbains</a:t>
                      </a:r>
                      <a:endParaRPr lang="el-GR" dirty="0"/>
                    </a:p>
                  </a:txBody>
                  <a:tcPr anchor="ctr"/>
                </a:tc>
                <a:extLst>
                  <a:ext uri="{0D108BD9-81ED-4DB2-BD59-A6C34878D82A}">
                    <a16:rowId xmlns:a16="http://schemas.microsoft.com/office/drawing/2014/main" xmlns="" val="10002"/>
                  </a:ext>
                </a:extLst>
              </a:tr>
            </a:tbl>
          </a:graphicData>
        </a:graphic>
      </p:graphicFrame>
      <p:sp>
        <p:nvSpPr>
          <p:cNvPr id="9"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smtClean="0">
                <a:solidFill>
                  <a:prstClr val="black">
                    <a:lumMod val="50000"/>
                    <a:lumOff val="50000"/>
                  </a:prstClr>
                </a:solidFill>
              </a:rPr>
              <a:t>A</a:t>
            </a:r>
            <a:r>
              <a:rPr lang="fr-FR" sz="2800" dirty="0" smtClean="0">
                <a:solidFill>
                  <a:prstClr val="black">
                    <a:lumMod val="50000"/>
                    <a:lumOff val="50000"/>
                  </a:prstClr>
                </a:solidFill>
              </a:rPr>
              <a:t>.</a:t>
            </a:r>
            <a:r>
              <a:rPr lang="el-GR" sz="2800" dirty="0" smtClean="0">
                <a:solidFill>
                  <a:prstClr val="black">
                    <a:lumMod val="50000"/>
                    <a:lumOff val="50000"/>
                  </a:prstClr>
                </a:solidFill>
              </a:rPr>
              <a:t>2</a:t>
            </a:r>
            <a:r>
              <a:rPr lang="fr-FR" sz="2800" dirty="0" smtClean="0">
                <a:solidFill>
                  <a:prstClr val="black">
                    <a:lumMod val="50000"/>
                    <a:lumOff val="50000"/>
                  </a:prstClr>
                </a:solidFill>
              </a:rPr>
              <a:t>.</a:t>
            </a:r>
            <a:r>
              <a:rPr lang="el-GR" sz="2800" dirty="0" smtClean="0">
                <a:solidFill>
                  <a:prstClr val="black">
                    <a:lumMod val="50000"/>
                    <a:lumOff val="50000"/>
                  </a:prstClr>
                </a:solidFill>
              </a:rPr>
              <a:t>1 </a:t>
            </a:r>
            <a:r>
              <a:rPr lang="fr-FR" sz="2800" dirty="0">
                <a:solidFill>
                  <a:prstClr val="black">
                    <a:lumMod val="50000"/>
                    <a:lumOff val="50000"/>
                  </a:prstClr>
                </a:solidFill>
              </a:rPr>
              <a:t>- DISPONIBILITÉ DE </a:t>
            </a:r>
            <a:r>
              <a:rPr lang="el-GR" sz="2800" dirty="0" smtClean="0">
                <a:solidFill>
                  <a:prstClr val="black">
                    <a:lumMod val="50000"/>
                    <a:lumOff val="50000"/>
                  </a:prstClr>
                </a:solidFill>
              </a:rPr>
              <a:t>ZONES URBAINES VERTES</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a:t>
            </a:fld>
            <a:endParaRPr lang="en-US" dirty="0">
              <a:solidFill>
                <a:schemeClr val="bg1"/>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240322" y="2759623"/>
            <a:ext cx="4663355" cy="3497517"/>
          </a:xfrm>
          <a:prstGeom prst="rect">
            <a:avLst/>
          </a:prstGeom>
        </p:spPr>
      </p:pic>
      <p:sp>
        <p:nvSpPr>
          <p:cNvPr id="6" name="ZoneTexte 5"/>
          <p:cNvSpPr txBox="1"/>
          <p:nvPr/>
        </p:nvSpPr>
        <p:spPr>
          <a:xfrm>
            <a:off x="2225915" y="6647481"/>
            <a:ext cx="4581525" cy="21051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3</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CONTEXTE</a:t>
            </a:r>
            <a:endParaRPr lang="en-US" sz="24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sp>
        <p:nvSpPr>
          <p:cNvPr id="22" name="Rectangle 21"/>
          <p:cNvSpPr/>
          <p:nvPr/>
        </p:nvSpPr>
        <p:spPr>
          <a:xfrm>
            <a:off x="457201" y="1515858"/>
            <a:ext cx="8420986" cy="2246769"/>
          </a:xfrm>
          <a:prstGeom prst="rect">
            <a:avLst/>
          </a:prstGeom>
        </p:spPr>
        <p:txBody>
          <a:bodyPr wrap="square">
            <a:spAutoFit/>
          </a:bodyPr>
          <a:lstStyle/>
          <a:p>
            <a:r>
              <a:rPr lang="en-US" sz="2000" dirty="0">
                <a:latin typeface="Open Sans"/>
              </a:rPr>
              <a:t>La quantité de couverture végétale et/ou naturelle est un indicateur de la quantité d'espace « vert » dont dispose une ville. Les espaces verts ou naturels sont importants pour la durabilité d'une ville. </a:t>
            </a:r>
            <a:r>
              <a:rPr lang="en-US" sz="2000" dirty="0" smtClean="0">
                <a:latin typeface="Open Sans"/>
              </a:rPr>
              <a:t>Ils </a:t>
            </a:r>
            <a:r>
              <a:rPr lang="en-US" sz="2000" dirty="0">
                <a:latin typeface="Open Sans"/>
              </a:rPr>
              <a:t>améliorent le climat urbain, capturent les polluants atmosphériques, réduisent le </a:t>
            </a:r>
            <a:r>
              <a:rPr lang="en-US" sz="2000" dirty="0" smtClean="0">
                <a:latin typeface="Open Sans"/>
              </a:rPr>
              <a:t>ruissellement des</a:t>
            </a:r>
            <a:r>
              <a:rPr lang="en-US" sz="2000" dirty="0">
                <a:latin typeface="Open Sans"/>
              </a:rPr>
              <a:t> eaux pluviales</a:t>
            </a:r>
            <a:r>
              <a:rPr lang="el-GR" sz="2000" dirty="0" smtClean="0">
                <a:latin typeface="Open Sans"/>
              </a:rPr>
              <a:t>, </a:t>
            </a:r>
            <a:r>
              <a:rPr lang="en-US" sz="2000" dirty="0" smtClean="0">
                <a:latin typeface="Open Sans"/>
              </a:rPr>
              <a:t>réduisent </a:t>
            </a:r>
            <a:r>
              <a:rPr lang="en-US" sz="2000" dirty="0">
                <a:latin typeface="Open Sans"/>
              </a:rPr>
              <a:t>l'effet d'îlot de chaleur et améliorent la qualité de vie en fournissant des</a:t>
            </a:r>
            <a:r>
              <a:rPr lang="en-US" sz="2000" dirty="0" smtClean="0">
                <a:latin typeface="Open Sans"/>
              </a:rPr>
              <a:t> espaces </a:t>
            </a:r>
            <a:r>
              <a:rPr lang="el-GR" sz="2000" dirty="0" smtClean="0">
                <a:latin typeface="Open Sans"/>
              </a:rPr>
              <a:t>récréatifs </a:t>
            </a:r>
            <a:r>
              <a:rPr lang="en-US" sz="2000" dirty="0" smtClean="0">
                <a:latin typeface="Open Sans"/>
              </a:rPr>
              <a:t>aux </a:t>
            </a:r>
            <a:r>
              <a:rPr lang="en-US" sz="2000" dirty="0">
                <a:latin typeface="Open Sans"/>
              </a:rPr>
              <a:t>habitants urbains</a:t>
            </a:r>
            <a:endParaRPr lang="el-GR" sz="2000" dirty="0" smtClean="0">
              <a:latin typeface="Open Sans"/>
            </a:endParaRPr>
          </a:p>
          <a:p>
            <a:endParaRPr lang="el-GR" sz="2000" dirty="0">
              <a:latin typeface="Open Sans"/>
            </a:endParaRPr>
          </a:p>
        </p:txBody>
      </p:sp>
      <p:pic>
        <p:nvPicPr>
          <p:cNvPr id="10" name="Picture 9"/>
          <p:cNvPicPr>
            <a:picLocks noChangeAspect="1"/>
          </p:cNvPicPr>
          <p:nvPr/>
        </p:nvPicPr>
        <p:blipFill>
          <a:blip r:embed="rId2"/>
          <a:stretch>
            <a:fillRect/>
          </a:stretch>
        </p:blipFill>
        <p:spPr>
          <a:xfrm>
            <a:off x="2603788" y="3622987"/>
            <a:ext cx="4182218" cy="2292295"/>
          </a:xfrm>
          <a:prstGeom prst="rect">
            <a:avLst/>
          </a:prstGeom>
        </p:spPr>
      </p:pic>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813095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solidFill>
                  <a:schemeClr val="bg1"/>
                </a:solidFill>
              </a:rPr>
              <a:pPr/>
              <a:t>4</a:t>
            </a:fld>
            <a:endParaRPr lang="en-US">
              <a:solidFill>
                <a:schemeClr val="bg1"/>
              </a:solidFill>
            </a:endParaRPr>
          </a:p>
        </p:txBody>
      </p:sp>
      <p:sp>
        <p:nvSpPr>
          <p:cNvPr id="4" name="Segnaposto contenuto 2">
            <a:extLst>
              <a:ext uri="{FF2B5EF4-FFF2-40B4-BE49-F238E27FC236}">
                <a16:creationId xmlns:a16="http://schemas.microsoft.com/office/drawing/2014/main" xmlns="" id="{86F2EB93-A63A-4210-B86A-E5FCAD7D8D7F}"/>
              </a:ext>
            </a:extLst>
          </p:cNvPr>
          <p:cNvSpPr txBox="1">
            <a:spLocks/>
          </p:cNvSpPr>
          <p:nvPr/>
        </p:nvSpPr>
        <p:spPr>
          <a:xfrm>
            <a:off x="457200" y="1036320"/>
            <a:ext cx="8229600" cy="60712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CONTEXTE</a:t>
            </a:r>
            <a:endParaRPr lang="en-US" sz="2400" b="1" dirty="0" smtClean="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en-US" sz="2400" b="1" i="1" dirty="0" smtClean="0">
              <a:latin typeface="Calibri" panose="020F0502020204030204" pitchFamily="34" charset="0"/>
              <a:cs typeface="Calibri" panose="020F0502020204030204" pitchFamily="34" charset="0"/>
            </a:endParaRPr>
          </a:p>
          <a:p>
            <a:pPr marL="0" indent="0">
              <a:buFont typeface="Arial" panose="020B0604020202020204" pitchFamily="34" charset="0"/>
              <a:buNone/>
            </a:pPr>
            <a:endParaRPr lang="it-IT" sz="1000" dirty="0"/>
          </a:p>
        </p:txBody>
      </p:sp>
      <p:pic>
        <p:nvPicPr>
          <p:cNvPr id="5" name="Picture 4"/>
          <p:cNvPicPr>
            <a:picLocks noChangeAspect="1"/>
          </p:cNvPicPr>
          <p:nvPr/>
        </p:nvPicPr>
        <p:blipFill>
          <a:blip r:embed="rId2" cstate="print">
            <a:clrChange>
              <a:clrFrom>
                <a:srgbClr val="FFFFFF"/>
              </a:clrFrom>
              <a:clrTo>
                <a:srgbClr val="FFFFFF">
                  <a:alpha val="0"/>
                </a:srgbClr>
              </a:clrTo>
            </a:clrChange>
          </a:blip>
          <a:stretch>
            <a:fillRect/>
          </a:stretch>
        </p:blipFill>
        <p:spPr>
          <a:xfrm>
            <a:off x="2577515" y="1022376"/>
            <a:ext cx="6435803" cy="5214551"/>
          </a:xfrm>
          <a:prstGeom prst="rect">
            <a:avLst/>
          </a:prstGeom>
        </p:spPr>
      </p:pic>
      <p:sp>
        <p:nvSpPr>
          <p:cNvPr id="6" name="Rectangle 5"/>
          <p:cNvSpPr/>
          <p:nvPr/>
        </p:nvSpPr>
        <p:spPr>
          <a:xfrm>
            <a:off x="291515" y="1861997"/>
            <a:ext cx="2806687" cy="1938992"/>
          </a:xfrm>
          <a:prstGeom prst="rect">
            <a:avLst/>
          </a:prstGeom>
        </p:spPr>
        <p:txBody>
          <a:bodyPr wrap="square">
            <a:spAutoFit/>
          </a:bodyPr>
          <a:lstStyle/>
          <a:p>
            <a:r>
              <a:rPr lang="el-GR" sz="2000" dirty="0" smtClean="0"/>
              <a:t>Les espaces verts comprennent les parcs, </a:t>
            </a:r>
            <a:r>
              <a:rPr lang="en-US" sz="2000" dirty="0" smtClean="0"/>
              <a:t>les bosquets et les espaces urbains verts en général.</a:t>
            </a:r>
          </a:p>
          <a:p>
            <a:r>
              <a:rPr lang="en-US" sz="2000" dirty="0" smtClean="0"/>
              <a:t>Les zones bleues comprennent les rivières, les lacs et les grandes étendues d'eau en général. </a:t>
            </a:r>
            <a:endParaRPr lang="el-GR" sz="2000" dirty="0"/>
          </a:p>
        </p:txBody>
      </p:sp>
      <p:sp>
        <p:nvSpPr>
          <p:cNvPr id="7" name="object 39"/>
          <p:cNvSpPr txBox="1"/>
          <p:nvPr/>
        </p:nvSpPr>
        <p:spPr>
          <a:xfrm>
            <a:off x="6711950" y="1047825"/>
            <a:ext cx="2006600"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dirty="0" smtClean="0"/>
              <a:t>Pourcentage de villes du pays par classe</a:t>
            </a:r>
            <a:endParaRPr lang="fr-FR" sz="800" b="1" dirty="0">
              <a:latin typeface="Arial MT"/>
              <a:cs typeface="Arial MT"/>
            </a:endParaRPr>
          </a:p>
        </p:txBody>
      </p:sp>
      <p:sp>
        <p:nvSpPr>
          <p:cNvPr id="8" name="object 39"/>
          <p:cNvSpPr txBox="1"/>
          <p:nvPr/>
        </p:nvSpPr>
        <p:spPr>
          <a:xfrm>
            <a:off x="3767858" y="5647534"/>
            <a:ext cx="1940215" cy="135615"/>
          </a:xfrm>
          <a:prstGeom prst="rect">
            <a:avLst/>
          </a:prstGeom>
          <a:solidFill>
            <a:schemeClr val="bg1"/>
          </a:solidFill>
        </p:spPr>
        <p:txBody>
          <a:bodyPr vert="horz" wrap="square" lIns="0" tIns="12383" rIns="0" bIns="0" rtlCol="0">
            <a:spAutoFit/>
          </a:bodyPr>
          <a:lstStyle/>
          <a:p>
            <a:pPr marL="9525">
              <a:spcBef>
                <a:spcPts val="98"/>
              </a:spcBef>
            </a:pPr>
            <a:r>
              <a:rPr lang="fr-FR" sz="800" dirty="0" smtClean="0"/>
              <a:t>Part des zones vertes et bleues de la ville</a:t>
            </a:r>
            <a:endParaRPr lang="fr-FR" sz="800" b="1" dirty="0">
              <a:latin typeface="Arial MT"/>
              <a:cs typeface="Arial MT"/>
            </a:endParaRPr>
          </a:p>
        </p:txBody>
      </p:sp>
      <p:sp>
        <p:nvSpPr>
          <p:cNvPr id="9" name="object 39"/>
          <p:cNvSpPr txBox="1"/>
          <p:nvPr/>
        </p:nvSpPr>
        <p:spPr>
          <a:xfrm>
            <a:off x="3167051" y="1448719"/>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Hongrie</a:t>
            </a:r>
            <a:endParaRPr lang="fr-FR" sz="800" b="1" dirty="0">
              <a:latin typeface="Arial MT"/>
              <a:cs typeface="Arial MT"/>
            </a:endParaRPr>
          </a:p>
        </p:txBody>
      </p:sp>
      <p:sp>
        <p:nvSpPr>
          <p:cNvPr id="10" name="object 39"/>
          <p:cNvSpPr txBox="1"/>
          <p:nvPr/>
        </p:nvSpPr>
        <p:spPr>
          <a:xfrm>
            <a:off x="3149467" y="1589396"/>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Grèce</a:t>
            </a:r>
            <a:endParaRPr lang="fr-FR" sz="800" b="1" dirty="0">
              <a:latin typeface="Arial MT"/>
              <a:cs typeface="Arial MT"/>
            </a:endParaRPr>
          </a:p>
        </p:txBody>
      </p:sp>
      <p:sp>
        <p:nvSpPr>
          <p:cNvPr id="11" name="object 39"/>
          <p:cNvSpPr txBox="1"/>
          <p:nvPr/>
        </p:nvSpPr>
        <p:spPr>
          <a:xfrm>
            <a:off x="3165423" y="174114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Chypre</a:t>
            </a:r>
            <a:endParaRPr lang="fr-FR" sz="800" b="1" dirty="0">
              <a:latin typeface="Arial MT"/>
              <a:cs typeface="Arial MT"/>
            </a:endParaRPr>
          </a:p>
        </p:txBody>
      </p:sp>
      <p:sp>
        <p:nvSpPr>
          <p:cNvPr id="12" name="object 39"/>
          <p:cNvSpPr txBox="1"/>
          <p:nvPr/>
        </p:nvSpPr>
        <p:spPr>
          <a:xfrm>
            <a:off x="3149467" y="1900384"/>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Estonie</a:t>
            </a:r>
            <a:endParaRPr lang="fr-FR" sz="800" b="1" dirty="0">
              <a:latin typeface="Arial MT"/>
              <a:cs typeface="Arial MT"/>
            </a:endParaRPr>
          </a:p>
        </p:txBody>
      </p:sp>
      <p:sp>
        <p:nvSpPr>
          <p:cNvPr id="13" name="object 39"/>
          <p:cNvSpPr txBox="1"/>
          <p:nvPr/>
        </p:nvSpPr>
        <p:spPr>
          <a:xfrm>
            <a:off x="3172913" y="2064180"/>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Irlande</a:t>
            </a:r>
            <a:endParaRPr lang="fr-FR" sz="800" b="1" dirty="0">
              <a:latin typeface="Arial MT"/>
              <a:cs typeface="Arial MT"/>
            </a:endParaRPr>
          </a:p>
        </p:txBody>
      </p:sp>
      <p:sp>
        <p:nvSpPr>
          <p:cNvPr id="14" name="object 39"/>
          <p:cNvSpPr txBox="1"/>
          <p:nvPr/>
        </p:nvSpPr>
        <p:spPr>
          <a:xfrm>
            <a:off x="3185286" y="2210393"/>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Luxembourg</a:t>
            </a:r>
            <a:endParaRPr lang="fr-FR" sz="800" b="1" dirty="0">
              <a:latin typeface="Arial MT"/>
              <a:cs typeface="Arial MT"/>
            </a:endParaRPr>
          </a:p>
        </p:txBody>
      </p:sp>
      <p:sp>
        <p:nvSpPr>
          <p:cNvPr id="16" name="object 39"/>
          <p:cNvSpPr txBox="1"/>
          <p:nvPr/>
        </p:nvSpPr>
        <p:spPr>
          <a:xfrm>
            <a:off x="3170307" y="237386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Slovaquie</a:t>
            </a:r>
            <a:endParaRPr lang="fr-FR" sz="800" b="1" dirty="0">
              <a:latin typeface="Arial MT"/>
              <a:cs typeface="Arial MT"/>
            </a:endParaRPr>
          </a:p>
        </p:txBody>
      </p:sp>
      <p:sp>
        <p:nvSpPr>
          <p:cNvPr id="17" name="object 39"/>
          <p:cNvSpPr txBox="1"/>
          <p:nvPr/>
        </p:nvSpPr>
        <p:spPr>
          <a:xfrm>
            <a:off x="3145885" y="2515519"/>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France</a:t>
            </a:r>
            <a:endParaRPr lang="fr-FR" sz="800" dirty="0"/>
          </a:p>
        </p:txBody>
      </p:sp>
      <p:sp>
        <p:nvSpPr>
          <p:cNvPr id="18" name="object 39"/>
          <p:cNvSpPr txBox="1"/>
          <p:nvPr/>
        </p:nvSpPr>
        <p:spPr>
          <a:xfrm>
            <a:off x="3057769" y="2675409"/>
            <a:ext cx="674078"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Royaume Uni</a:t>
            </a:r>
            <a:endParaRPr lang="fr-FR" sz="800" b="1" dirty="0">
              <a:latin typeface="Arial MT"/>
              <a:cs typeface="Arial MT"/>
            </a:endParaRPr>
          </a:p>
        </p:txBody>
      </p:sp>
      <p:sp>
        <p:nvSpPr>
          <p:cNvPr id="19" name="object 39"/>
          <p:cNvSpPr txBox="1"/>
          <p:nvPr/>
        </p:nvSpPr>
        <p:spPr>
          <a:xfrm>
            <a:off x="3151094" y="284148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Allemagne</a:t>
            </a:r>
            <a:endParaRPr lang="fr-FR" sz="800" b="1" dirty="0">
              <a:latin typeface="Arial MT"/>
              <a:cs typeface="Arial MT"/>
            </a:endParaRPr>
          </a:p>
        </p:txBody>
      </p:sp>
      <p:sp>
        <p:nvSpPr>
          <p:cNvPr id="20" name="object 39"/>
          <p:cNvSpPr txBox="1"/>
          <p:nvPr/>
        </p:nvSpPr>
        <p:spPr>
          <a:xfrm>
            <a:off x="3152724" y="2984116"/>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Italie</a:t>
            </a:r>
            <a:endParaRPr lang="fr-FR" sz="800" b="1" dirty="0">
              <a:latin typeface="Arial MT"/>
              <a:cs typeface="Arial MT"/>
            </a:endParaRPr>
          </a:p>
        </p:txBody>
      </p:sp>
      <p:sp>
        <p:nvSpPr>
          <p:cNvPr id="21" name="object 39"/>
          <p:cNvSpPr txBox="1"/>
          <p:nvPr/>
        </p:nvSpPr>
        <p:spPr>
          <a:xfrm>
            <a:off x="2766291" y="3151821"/>
            <a:ext cx="983140"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République Tchèque</a:t>
            </a:r>
            <a:endParaRPr lang="fr-FR" sz="800" b="1" dirty="0">
              <a:latin typeface="Arial MT"/>
              <a:cs typeface="Arial MT"/>
            </a:endParaRPr>
          </a:p>
        </p:txBody>
      </p:sp>
      <p:sp>
        <p:nvSpPr>
          <p:cNvPr id="22" name="object 39"/>
          <p:cNvSpPr txBox="1"/>
          <p:nvPr/>
        </p:nvSpPr>
        <p:spPr>
          <a:xfrm>
            <a:off x="3144907" y="3292498"/>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Espagne</a:t>
            </a:r>
            <a:endParaRPr lang="fr-FR" sz="800" dirty="0"/>
          </a:p>
        </p:txBody>
      </p:sp>
      <p:sp>
        <p:nvSpPr>
          <p:cNvPr id="23" name="object 39"/>
          <p:cNvSpPr txBox="1"/>
          <p:nvPr/>
        </p:nvSpPr>
        <p:spPr>
          <a:xfrm>
            <a:off x="3169658" y="4525050"/>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Slovénie</a:t>
            </a:r>
            <a:endParaRPr lang="fr-FR" sz="800" b="1" dirty="0">
              <a:latin typeface="Arial MT"/>
              <a:cs typeface="Arial MT"/>
            </a:endParaRPr>
          </a:p>
        </p:txBody>
      </p:sp>
      <p:sp>
        <p:nvSpPr>
          <p:cNvPr id="24" name="object 39"/>
          <p:cNvSpPr txBox="1"/>
          <p:nvPr/>
        </p:nvSpPr>
        <p:spPr>
          <a:xfrm>
            <a:off x="3161840" y="3444898"/>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Bulgarie</a:t>
            </a:r>
            <a:endParaRPr lang="fr-FR" sz="800" dirty="0"/>
          </a:p>
        </p:txBody>
      </p:sp>
      <p:sp>
        <p:nvSpPr>
          <p:cNvPr id="25" name="object 39"/>
          <p:cNvSpPr txBox="1"/>
          <p:nvPr/>
        </p:nvSpPr>
        <p:spPr>
          <a:xfrm>
            <a:off x="3178773" y="3753930"/>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Pays-Bas</a:t>
            </a:r>
            <a:endParaRPr lang="fr-FR" sz="800" dirty="0"/>
          </a:p>
        </p:txBody>
      </p:sp>
      <p:sp>
        <p:nvSpPr>
          <p:cNvPr id="26" name="object 39"/>
          <p:cNvSpPr txBox="1"/>
          <p:nvPr/>
        </p:nvSpPr>
        <p:spPr>
          <a:xfrm>
            <a:off x="3161841" y="3914798"/>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Danemark</a:t>
            </a:r>
            <a:endParaRPr lang="fr-FR" sz="800" dirty="0"/>
          </a:p>
        </p:txBody>
      </p:sp>
      <p:sp>
        <p:nvSpPr>
          <p:cNvPr id="27" name="object 39"/>
          <p:cNvSpPr txBox="1"/>
          <p:nvPr/>
        </p:nvSpPr>
        <p:spPr>
          <a:xfrm>
            <a:off x="3149141" y="405026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Autriche</a:t>
            </a:r>
            <a:endParaRPr lang="fr-FR" sz="800" dirty="0"/>
          </a:p>
        </p:txBody>
      </p:sp>
      <p:sp>
        <p:nvSpPr>
          <p:cNvPr id="28" name="object 39"/>
          <p:cNvSpPr txBox="1"/>
          <p:nvPr/>
        </p:nvSpPr>
        <p:spPr>
          <a:xfrm>
            <a:off x="3170307" y="422806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Belgique</a:t>
            </a:r>
            <a:endParaRPr lang="fr-FR" sz="800" dirty="0"/>
          </a:p>
        </p:txBody>
      </p:sp>
      <p:sp>
        <p:nvSpPr>
          <p:cNvPr id="29" name="object 39"/>
          <p:cNvSpPr txBox="1"/>
          <p:nvPr/>
        </p:nvSpPr>
        <p:spPr>
          <a:xfrm>
            <a:off x="3153374" y="3601531"/>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Roumanie</a:t>
            </a:r>
            <a:endParaRPr lang="fr-FR" sz="800" dirty="0"/>
          </a:p>
        </p:txBody>
      </p:sp>
      <p:sp>
        <p:nvSpPr>
          <p:cNvPr id="30" name="object 39"/>
          <p:cNvSpPr txBox="1"/>
          <p:nvPr/>
        </p:nvSpPr>
        <p:spPr>
          <a:xfrm>
            <a:off x="3161840" y="4367765"/>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Malte</a:t>
            </a:r>
            <a:endParaRPr lang="fr-FR" sz="800" dirty="0"/>
          </a:p>
        </p:txBody>
      </p:sp>
      <p:sp>
        <p:nvSpPr>
          <p:cNvPr id="31" name="object 39"/>
          <p:cNvSpPr txBox="1"/>
          <p:nvPr/>
        </p:nvSpPr>
        <p:spPr>
          <a:xfrm>
            <a:off x="3161191" y="4694383"/>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Pologne</a:t>
            </a:r>
            <a:endParaRPr lang="fr-FR" sz="800" b="1" dirty="0">
              <a:latin typeface="Arial MT"/>
              <a:cs typeface="Arial MT"/>
            </a:endParaRPr>
          </a:p>
        </p:txBody>
      </p:sp>
      <p:sp>
        <p:nvSpPr>
          <p:cNvPr id="32" name="object 39"/>
          <p:cNvSpPr txBox="1"/>
          <p:nvPr/>
        </p:nvSpPr>
        <p:spPr>
          <a:xfrm>
            <a:off x="3144257" y="4846784"/>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Lituanie</a:t>
            </a:r>
            <a:endParaRPr lang="fr-FR" sz="800" b="1" dirty="0">
              <a:latin typeface="Arial MT"/>
              <a:cs typeface="Arial MT"/>
            </a:endParaRPr>
          </a:p>
        </p:txBody>
      </p:sp>
      <p:sp>
        <p:nvSpPr>
          <p:cNvPr id="33" name="object 39"/>
          <p:cNvSpPr txBox="1"/>
          <p:nvPr/>
        </p:nvSpPr>
        <p:spPr>
          <a:xfrm>
            <a:off x="3195058" y="5003417"/>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Portugal</a:t>
            </a:r>
            <a:endParaRPr lang="fr-FR" sz="800" b="1" dirty="0">
              <a:latin typeface="Arial MT"/>
              <a:cs typeface="Arial MT"/>
            </a:endParaRPr>
          </a:p>
        </p:txBody>
      </p:sp>
      <p:sp>
        <p:nvSpPr>
          <p:cNvPr id="34" name="object 39"/>
          <p:cNvSpPr txBox="1"/>
          <p:nvPr/>
        </p:nvSpPr>
        <p:spPr>
          <a:xfrm>
            <a:off x="3190824" y="5147351"/>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Finlande</a:t>
            </a:r>
            <a:endParaRPr lang="fr-FR" sz="800" b="1" dirty="0">
              <a:latin typeface="Arial MT"/>
              <a:cs typeface="Arial MT"/>
            </a:endParaRPr>
          </a:p>
        </p:txBody>
      </p:sp>
      <p:sp>
        <p:nvSpPr>
          <p:cNvPr id="35" name="object 39"/>
          <p:cNvSpPr txBox="1"/>
          <p:nvPr/>
        </p:nvSpPr>
        <p:spPr>
          <a:xfrm>
            <a:off x="3165424" y="5342084"/>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Lituanie</a:t>
            </a:r>
            <a:endParaRPr lang="fr-FR" sz="800" b="1" dirty="0">
              <a:latin typeface="Arial MT"/>
              <a:cs typeface="Arial MT"/>
            </a:endParaRPr>
          </a:p>
        </p:txBody>
      </p:sp>
      <p:sp>
        <p:nvSpPr>
          <p:cNvPr id="36" name="object 39"/>
          <p:cNvSpPr txBox="1"/>
          <p:nvPr/>
        </p:nvSpPr>
        <p:spPr>
          <a:xfrm>
            <a:off x="3161190" y="5460618"/>
            <a:ext cx="584334" cy="135615"/>
          </a:xfrm>
          <a:prstGeom prst="rect">
            <a:avLst/>
          </a:prstGeom>
          <a:solidFill>
            <a:schemeClr val="bg1"/>
          </a:solidFill>
        </p:spPr>
        <p:txBody>
          <a:bodyPr vert="horz" wrap="square" lIns="0" tIns="12383" rIns="0" bIns="0" rtlCol="0">
            <a:spAutoFit/>
          </a:bodyPr>
          <a:lstStyle/>
          <a:p>
            <a:pPr marL="9525" algn="r">
              <a:spcBef>
                <a:spcPts val="98"/>
              </a:spcBef>
            </a:pPr>
            <a:r>
              <a:rPr lang="fr-FR" sz="800" dirty="0" smtClean="0"/>
              <a:t>Suède</a:t>
            </a:r>
            <a:endParaRPr lang="fr-FR" sz="800" b="1" dirty="0">
              <a:latin typeface="Arial MT"/>
              <a:cs typeface="Arial MT"/>
            </a:endParaRPr>
          </a:p>
        </p:txBody>
      </p:sp>
      <p:sp>
        <p:nvSpPr>
          <p:cNvPr id="37" name="ZoneTexte 3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723897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en-US" sz="2400" b="1" u="sng" dirty="0" smtClean="0">
                <a:latin typeface="Calibri" panose="020F0502020204030204" pitchFamily="34" charset="0"/>
                <a:cs typeface="Calibri" panose="020F0502020204030204" pitchFamily="34" charset="0"/>
              </a:rPr>
              <a:t>INDICATEUR</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5</a:t>
            </a:fld>
            <a:endParaRPr lang="en-US">
              <a:solidFill>
                <a:schemeClr val="bg1"/>
              </a:solidFill>
            </a:endParaRPr>
          </a:p>
        </p:txBody>
      </p:sp>
      <p:sp>
        <p:nvSpPr>
          <p:cNvPr id="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graphicFrame>
        <p:nvGraphicFramePr>
          <p:cNvPr id="7" name="Tabella 9">
            <a:extLst>
              <a:ext uri="{FF2B5EF4-FFF2-40B4-BE49-F238E27FC236}">
                <a16:creationId xmlns:a16="http://schemas.microsoft.com/office/drawing/2014/main" xmlns="" id="{AF139C50-C0A6-40A8-878C-C5AEA4EA0C74}"/>
              </a:ext>
            </a:extLst>
          </p:cNvPr>
          <p:cNvGraphicFramePr>
            <a:graphicFrameLocks noGrp="1"/>
          </p:cNvGraphicFramePr>
          <p:nvPr>
            <p:extLst>
              <p:ext uri="{D42A27DB-BD31-4B8C-83A1-F6EECF244321}">
                <p14:modId xmlns:p14="http://schemas.microsoft.com/office/powerpoint/2010/main" xmlns="" val="2289677950"/>
              </p:ext>
            </p:extLst>
          </p:nvPr>
        </p:nvGraphicFramePr>
        <p:xfrm>
          <a:off x="457200" y="1970156"/>
          <a:ext cx="8229600" cy="1666840"/>
        </p:xfrm>
        <a:graphic>
          <a:graphicData uri="http://schemas.openxmlformats.org/drawingml/2006/table">
            <a:tbl>
              <a:tblPr firstRow="1" bandRow="1">
                <a:tableStyleId>{F5AB1C69-6EDB-4FF4-983F-18BD219EF322}</a:tableStyleId>
              </a:tblPr>
              <a:tblGrid>
                <a:gridCol w="3076113">
                  <a:extLst>
                    <a:ext uri="{9D8B030D-6E8A-4147-A177-3AD203B41FA5}">
                      <a16:colId xmlns:a16="http://schemas.microsoft.com/office/drawing/2014/main" xmlns="" val="338152859"/>
                    </a:ext>
                  </a:extLst>
                </a:gridCol>
                <a:gridCol w="2221311">
                  <a:extLst>
                    <a:ext uri="{9D8B030D-6E8A-4147-A177-3AD203B41FA5}">
                      <a16:colId xmlns:a16="http://schemas.microsoft.com/office/drawing/2014/main" xmlns="" val="125890587"/>
                    </a:ext>
                  </a:extLst>
                </a:gridCol>
                <a:gridCol w="2932176">
                  <a:extLst>
                    <a:ext uri="{9D8B030D-6E8A-4147-A177-3AD203B41FA5}">
                      <a16:colId xmlns:a16="http://schemas.microsoft.com/office/drawing/2014/main" xmlns="" val="1306176470"/>
                    </a:ext>
                  </a:extLst>
                </a:gridCol>
              </a:tblGrid>
              <a:tr h="370840">
                <a:tc>
                  <a:txBody>
                    <a:bodyPr/>
                    <a:lstStyle/>
                    <a:p>
                      <a:r>
                        <a:rPr lang="en-GB" noProof="0" dirty="0"/>
                        <a:t>Indicateur</a:t>
                      </a:r>
                    </a:p>
                  </a:txBody>
                  <a:tcPr/>
                </a:tc>
                <a:tc>
                  <a:txBody>
                    <a:bodyPr/>
                    <a:lstStyle/>
                    <a:p>
                      <a:r>
                        <a:rPr lang="it-IT" dirty="0"/>
                        <a:t>Unité</a:t>
                      </a:r>
                    </a:p>
                  </a:txBody>
                  <a:tcPr/>
                </a:tc>
                <a:tc>
                  <a:txBody>
                    <a:bodyPr/>
                    <a:lstStyle/>
                    <a:p>
                      <a:r>
                        <a:rPr lang="it-IT" dirty="0"/>
                        <a:t>Source de données</a:t>
                      </a:r>
                    </a:p>
                  </a:txBody>
                  <a:tcPr/>
                </a:tc>
                <a:extLst>
                  <a:ext uri="{0D108BD9-81ED-4DB2-BD59-A6C34878D82A}">
                    <a16:rowId xmlns:a16="http://schemas.microsoft.com/office/drawing/2014/main" xmlns="" val="3467756336"/>
                  </a:ext>
                </a:extLst>
              </a:tr>
              <a:tr h="1296000">
                <a:tc>
                  <a:txBody>
                    <a:bodyPr/>
                    <a:lstStyle/>
                    <a:p>
                      <a:r>
                        <a:rPr lang="en-US" sz="1800" dirty="0" smtClean="0"/>
                        <a:t>Rapport entre toutes les zones de végétation situées dans les limites de la ville et la superficie totale de la ville</a:t>
                      </a:r>
                    </a:p>
                  </a:txBody>
                  <a:tcPr anchor="ctr"/>
                </a:tc>
                <a:tc>
                  <a:txBody>
                    <a:bodyPr/>
                    <a:lstStyle/>
                    <a:p>
                      <a:pPr algn="ctr"/>
                      <a:r>
                        <a:rPr lang="el-GR" sz="1800" kern="1200" dirty="0" smtClean="0">
                          <a:effectLst/>
                        </a:rPr>
                        <a:t>%</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ctr"/>
                      <a:r>
                        <a:rPr lang="en-US" dirty="0" smtClean="0"/>
                        <a:t>Carte thématique de l'espace urbain</a:t>
                      </a:r>
                      <a:endParaRPr lang="it-IT" dirty="0"/>
                    </a:p>
                    <a:p>
                      <a:pPr algn="ctr"/>
                      <a:endParaRPr lang="it-IT"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xmlns="" val="2222151201"/>
                  </a:ext>
                </a:extLst>
              </a:tr>
            </a:tbl>
          </a:graphicData>
        </a:graphic>
      </p:graphicFrame>
      <p:sp>
        <p:nvSpPr>
          <p:cNvPr id="4" name="Rectangle 3"/>
          <p:cNvSpPr/>
          <p:nvPr/>
        </p:nvSpPr>
        <p:spPr>
          <a:xfrm>
            <a:off x="984737" y="3856423"/>
            <a:ext cx="7378505" cy="923330"/>
          </a:xfrm>
          <a:prstGeom prst="rect">
            <a:avLst/>
          </a:prstGeom>
        </p:spPr>
        <p:txBody>
          <a:bodyPr wrap="square">
            <a:spAutoFit/>
          </a:bodyPr>
          <a:lstStyle/>
          <a:p>
            <a:r>
              <a:rPr lang="en-US" dirty="0"/>
              <a:t>L'information sur les zones vertes devrait être obtenue auprès des services municipaux des loisirs et des parcs, des services de planification, des services de foresterie et des recensements. Les zones vertes peuvent être </a:t>
            </a:r>
            <a:r>
              <a:rPr lang="el-GR" dirty="0" smtClean="0"/>
              <a:t>définies à partir de </a:t>
            </a:r>
            <a:r>
              <a:rPr lang="en-US" dirty="0"/>
              <a:t>cartes d'utilisation </a:t>
            </a:r>
            <a:r>
              <a:rPr lang="en-US" dirty="0" smtClean="0"/>
              <a:t>des terres</a:t>
            </a:r>
            <a:r>
              <a:rPr lang="en-US" dirty="0"/>
              <a:t>/de couverture terrestre.</a:t>
            </a:r>
            <a:endParaRPr lang="el-GR"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1009" y="4026714"/>
            <a:ext cx="575931" cy="5827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ZoneTexte 8"/>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498858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6987932" y="6585592"/>
            <a:ext cx="2133600" cy="272408"/>
          </a:xfrm>
        </p:spPr>
        <p:txBody>
          <a:bodyPr/>
          <a:lstStyle/>
          <a:p>
            <a:fld id="{243FB592-B9A9-49AA-A86F-4031F7B97808}" type="slidenum">
              <a:rPr lang="en-US" smtClean="0">
                <a:solidFill>
                  <a:schemeClr val="bg1"/>
                </a:solidFill>
              </a:rPr>
              <a:pPr/>
              <a:t>6</a:t>
            </a:fld>
            <a:endParaRPr lang="en-US" dirty="0">
              <a:solidFill>
                <a:schemeClr val="bg1"/>
              </a:solidFill>
            </a:endParaRPr>
          </a:p>
        </p:txBody>
      </p:sp>
      <p:sp>
        <p:nvSpPr>
          <p:cNvPr id="2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sp>
        <p:nvSpPr>
          <p:cNvPr id="31" name="Segnaposto contenuto 2">
            <a:extLst>
              <a:ext uri="{FF2B5EF4-FFF2-40B4-BE49-F238E27FC236}">
                <a16:creationId xmlns:a16="http://schemas.microsoft.com/office/drawing/2014/main" xmlns="" id="{D5895802-6A43-49C0-8782-40B7CDA1B571}"/>
              </a:ext>
            </a:extLst>
          </p:cNvPr>
          <p:cNvSpPr>
            <a:spLocks noGrp="1"/>
          </p:cNvSpPr>
          <p:nvPr>
            <p:ph idx="4294967295"/>
          </p:nvPr>
        </p:nvSpPr>
        <p:spPr>
          <a:xfrm>
            <a:off x="448321" y="982912"/>
            <a:ext cx="8440497" cy="4525963"/>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INTENTION</a:t>
            </a:r>
          </a:p>
          <a:p>
            <a:pPr marL="0" indent="0">
              <a:lnSpc>
                <a:spcPct val="80000"/>
              </a:lnSpc>
              <a:buNone/>
            </a:pPr>
            <a:endParaRPr lang="en-US" sz="2000" dirty="0" smtClean="0"/>
          </a:p>
          <a:p>
            <a:pPr marL="0" indent="0">
              <a:lnSpc>
                <a:spcPct val="80000"/>
              </a:lnSpc>
              <a:buNone/>
            </a:pPr>
            <a:r>
              <a:rPr lang="en-GB" sz="2400" dirty="0"/>
              <a:t>Faciliter l'adaptation au changement climatique et l'atténuation de ses effets, afin d'améliorer la santé et la qualité de vie, en favorisant la conservation de la biodiversité.</a:t>
            </a:r>
            <a:endParaRPr lang="it-IT" sz="2400" dirty="0"/>
          </a:p>
        </p:txBody>
      </p:sp>
      <p:pic>
        <p:nvPicPr>
          <p:cNvPr id="3" name="Picture 2"/>
          <p:cNvPicPr>
            <a:picLocks noChangeAspect="1"/>
          </p:cNvPicPr>
          <p:nvPr/>
        </p:nvPicPr>
        <p:blipFill>
          <a:blip r:embed="rId2"/>
          <a:stretch>
            <a:fillRect/>
          </a:stretch>
        </p:blipFill>
        <p:spPr>
          <a:xfrm>
            <a:off x="2557521" y="3020877"/>
            <a:ext cx="3798137" cy="2414225"/>
          </a:xfrm>
          <a:prstGeom prst="rect">
            <a:avLst/>
          </a:prstGeom>
        </p:spPr>
      </p:pic>
      <p:sp>
        <p:nvSpPr>
          <p:cNvPr id="6" name="ZoneTexte 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523540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solidFill>
                  <a:schemeClr val="bg1"/>
                </a:solidFill>
              </a:rPr>
              <a:pPr/>
              <a:t>7</a:t>
            </a:fld>
            <a:endParaRPr lang="en-US">
              <a:solidFill>
                <a:schemeClr val="bg1"/>
              </a:solidFill>
            </a:endParaRPr>
          </a:p>
        </p:txBody>
      </p:sp>
      <p:sp>
        <p:nvSpPr>
          <p:cNvPr id="8"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sp>
        <p:nvSpPr>
          <p:cNvPr id="10" name="Segnaposto contenuto 2">
            <a:extLst>
              <a:ext uri="{FF2B5EF4-FFF2-40B4-BE49-F238E27FC236}">
                <a16:creationId xmlns:a16="http://schemas.microsoft.com/office/drawing/2014/main" xmlns="" id="{86F2EB93-A63A-4210-B86A-E5FCAD7D8D7F}"/>
              </a:ext>
            </a:extLst>
          </p:cNvPr>
          <p:cNvSpPr txBox="1">
            <a:spLocks/>
          </p:cNvSpPr>
          <p:nvPr/>
        </p:nvSpPr>
        <p:spPr>
          <a:xfrm>
            <a:off x="232609" y="2414714"/>
            <a:ext cx="8678781" cy="2512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r>
              <a:rPr lang="en-US" dirty="0" smtClean="0"/>
              <a:t> L'espace vert</a:t>
            </a:r>
            <a:r>
              <a:rPr lang="en-US" dirty="0"/>
              <a:t> est plus vaste que l'espace de loisirs et devrait comprendre les espaces publics et privés. Les espaces verts ou naturels doivent également comprendre des toits verts</a:t>
            </a:r>
            <a:r>
              <a:rPr lang="en-US" dirty="0" smtClean="0"/>
              <a:t>.</a:t>
            </a:r>
          </a:p>
          <a:p>
            <a:pPr marL="0" indent="0">
              <a:spcBef>
                <a:spcPts val="300"/>
              </a:spcBef>
              <a:buNone/>
            </a:pPr>
            <a:endParaRPr lang="en-US" dirty="0" smtClean="0"/>
          </a:p>
          <a:p>
            <a:pPr marL="0" indent="0">
              <a:spcBef>
                <a:spcPts val="300"/>
              </a:spcBef>
              <a:buNone/>
            </a:pPr>
            <a:r>
              <a:rPr lang="en-US" dirty="0" smtClean="0"/>
              <a:t>Les zones </a:t>
            </a:r>
            <a:r>
              <a:rPr lang="en-US" dirty="0"/>
              <a:t>qui ne sont pas recouvertes d'un revêtement vert ou naturel sont censées être scellées (c.-à-d. revêtues ou imperméables</a:t>
            </a:r>
            <a:r>
              <a:rPr lang="en-US" dirty="0" smtClean="0"/>
              <a:t>).</a:t>
            </a:r>
          </a:p>
        </p:txBody>
      </p:sp>
      <p:sp>
        <p:nvSpPr>
          <p:cNvPr id="11" name="Segnaposto contenuto 2">
            <a:extLst>
              <a:ext uri="{FF2B5EF4-FFF2-40B4-BE49-F238E27FC236}">
                <a16:creationId xmlns:a16="http://schemas.microsoft.com/office/drawing/2014/main" xmlns="" id="{86F2EB93-A63A-4210-B86A-E5FCAD7D8D7F}"/>
              </a:ext>
            </a:extLst>
          </p:cNvPr>
          <p:cNvSpPr txBox="1">
            <a:spLocks/>
          </p:cNvSpPr>
          <p:nvPr/>
        </p:nvSpPr>
        <p:spPr>
          <a:xfrm>
            <a:off x="268224" y="926592"/>
            <a:ext cx="8418576" cy="60883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u="sng" dirty="0" smtClean="0">
                <a:latin typeface="Calibri" panose="020F0502020204030204" pitchFamily="34" charset="0"/>
                <a:cs typeface="Calibri" panose="020F0502020204030204" pitchFamily="34" charset="0"/>
              </a:rPr>
              <a:t>LIMITE ET ÉTENDUE</a:t>
            </a:r>
            <a:endParaRPr lang="en-US" sz="2400" dirty="0" smtClean="0"/>
          </a:p>
        </p:txBody>
      </p:sp>
      <p:sp>
        <p:nvSpPr>
          <p:cNvPr id="13" name="Rectangle 12"/>
          <p:cNvSpPr/>
          <p:nvPr/>
        </p:nvSpPr>
        <p:spPr>
          <a:xfrm>
            <a:off x="232610" y="1519246"/>
            <a:ext cx="8174544" cy="461665"/>
          </a:xfrm>
          <a:prstGeom prst="rect">
            <a:avLst/>
          </a:prstGeom>
        </p:spPr>
        <p:txBody>
          <a:bodyPr wrap="square">
            <a:spAutoFit/>
          </a:bodyPr>
          <a:lstStyle/>
          <a:p>
            <a:r>
              <a:rPr lang="en-US" sz="2400" dirty="0"/>
              <a:t>Les limites de l'évaluation </a:t>
            </a:r>
            <a:r>
              <a:rPr lang="en-US" sz="2400" dirty="0" smtClean="0"/>
              <a:t>englobent toute la ville.</a:t>
            </a:r>
            <a:endParaRPr lang="el-GR" sz="2400" dirty="0"/>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1540690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a:xfrm>
            <a:off x="7010400" y="6572250"/>
            <a:ext cx="2133600" cy="273761"/>
          </a:xfrm>
        </p:spPr>
        <p:txBody>
          <a:bodyPr/>
          <a:lstStyle/>
          <a:p>
            <a:fld id="{243FB592-B9A9-49AA-A86F-4031F7B97808}" type="slidenum">
              <a:rPr lang="en-US" smtClean="0">
                <a:solidFill>
                  <a:schemeClr val="bg1"/>
                </a:solidFill>
              </a:rPr>
              <a:pPr/>
              <a:t>8</a:t>
            </a:fld>
            <a:endParaRPr lang="en-US" dirty="0">
              <a:solidFill>
                <a:schemeClr val="bg1"/>
              </a:solidFill>
            </a:endParaRPr>
          </a:p>
        </p:txBody>
      </p:sp>
      <p:sp>
        <p:nvSpPr>
          <p:cNvPr id="7" name="Segnaposto contenuto 2">
            <a:extLst>
              <a:ext uri="{FF2B5EF4-FFF2-40B4-BE49-F238E27FC236}">
                <a16:creationId xmlns:a16="http://schemas.microsoft.com/office/drawing/2014/main" xmlns="" id="{86F2EB93-A63A-4210-B86A-E5FCAD7D8D7F}"/>
              </a:ext>
            </a:extLst>
          </p:cNvPr>
          <p:cNvSpPr txBox="1">
            <a:spLocks/>
          </p:cNvSpPr>
          <p:nvPr/>
        </p:nvSpPr>
        <p:spPr>
          <a:xfrm>
            <a:off x="243151" y="1473640"/>
            <a:ext cx="8640873" cy="16700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solidFill>
                  <a:schemeClr val="tx1">
                    <a:lumMod val="50000"/>
                    <a:lumOff val="50000"/>
                  </a:schemeClr>
                </a:solidFill>
              </a:rPr>
              <a:t>Les étapes de calcul </a:t>
            </a:r>
            <a:r>
              <a:rPr lang="en-US" b="1" dirty="0" smtClean="0">
                <a:solidFill>
                  <a:schemeClr val="tx1">
                    <a:lumMod val="50000"/>
                    <a:lumOff val="50000"/>
                  </a:schemeClr>
                </a:solidFill>
              </a:rPr>
              <a:t>sont </a:t>
            </a:r>
            <a:r>
              <a:rPr lang="en-US" b="1" dirty="0">
                <a:solidFill>
                  <a:schemeClr val="tx1">
                    <a:lumMod val="50000"/>
                    <a:lumOff val="50000"/>
                  </a:schemeClr>
                </a:solidFill>
              </a:rPr>
              <a:t>les </a:t>
            </a:r>
            <a:r>
              <a:rPr lang="en-US" b="1" dirty="0" smtClean="0">
                <a:solidFill>
                  <a:schemeClr val="tx1">
                    <a:lumMod val="50000"/>
                    <a:lumOff val="50000"/>
                  </a:schemeClr>
                </a:solidFill>
              </a:rPr>
              <a:t>suivantes :</a:t>
            </a:r>
            <a:r>
              <a:rPr lang="en-US" dirty="0">
                <a:solidFill>
                  <a:schemeClr val="tx1">
                    <a:lumMod val="50000"/>
                    <a:lumOff val="50000"/>
                  </a:schemeClr>
                </a:solidFill>
              </a:rPr>
              <a:t> </a:t>
            </a:r>
            <a:endParaRPr lang="en-US" dirty="0" smtClean="0">
              <a:solidFill>
                <a:schemeClr val="tx1">
                  <a:lumMod val="50000"/>
                  <a:lumOff val="50000"/>
                </a:schemeClr>
              </a:solidFill>
            </a:endParaRPr>
          </a:p>
          <a:p>
            <a:pPr marL="0" indent="0">
              <a:buNone/>
            </a:pPr>
            <a:endParaRPr lang="it-IT" dirty="0">
              <a:solidFill>
                <a:schemeClr val="tx1">
                  <a:lumMod val="50000"/>
                  <a:lumOff val="50000"/>
                </a:schemeClr>
              </a:solidFill>
            </a:endParaRPr>
          </a:p>
          <a:p>
            <a:pPr marL="457200" indent="-457200">
              <a:buFont typeface="+mj-lt"/>
              <a:buAutoNum type="arabicPeriod"/>
            </a:pPr>
            <a:r>
              <a:rPr lang="en-US" dirty="0"/>
              <a:t>Calculer </a:t>
            </a:r>
            <a:r>
              <a:rPr lang="el-GR" dirty="0" smtClean="0"/>
              <a:t>la </a:t>
            </a:r>
            <a:r>
              <a:rPr lang="el-GR" b="1" dirty="0" err="1" smtClean="0"/>
              <a:t>surface </a:t>
            </a:r>
            <a:r>
              <a:rPr lang="el-GR" b="1" dirty="0" smtClean="0"/>
              <a:t>totale de la ville</a:t>
            </a:r>
            <a:r>
              <a:rPr lang="el-GR" dirty="0" smtClean="0"/>
              <a:t>, [m</a:t>
            </a:r>
            <a:r>
              <a:rPr lang="el-GR" baseline="30000" dirty="0" smtClean="0"/>
              <a:t>2</a:t>
            </a:r>
            <a:r>
              <a:rPr lang="el-GR" dirty="0" smtClean="0"/>
              <a:t>]</a:t>
            </a:r>
          </a:p>
          <a:p>
            <a:pPr marL="457200" indent="-457200">
              <a:buFont typeface="+mj-lt"/>
              <a:buAutoNum type="arabicPeriod"/>
            </a:pPr>
            <a:endParaRPr lang="en-US" sz="1200" dirty="0" smtClean="0"/>
          </a:p>
          <a:p>
            <a:pPr marL="457200" indent="-457200">
              <a:buFont typeface="+mj-lt"/>
              <a:buAutoNum type="arabicPeriod"/>
            </a:pPr>
            <a:r>
              <a:rPr lang="en-US" dirty="0" smtClean="0"/>
              <a:t>Calculer la </a:t>
            </a:r>
            <a:r>
              <a:rPr lang="en-US" b="1" dirty="0"/>
              <a:t>surface totale </a:t>
            </a:r>
            <a:r>
              <a:rPr lang="en-US" b="1" dirty="0" smtClean="0"/>
              <a:t>des </a:t>
            </a:r>
            <a:r>
              <a:rPr lang="en-GB" b="1" dirty="0"/>
              <a:t>zones urbaines vertes </a:t>
            </a:r>
            <a:r>
              <a:rPr lang="en-GB" dirty="0"/>
              <a:t>de la </a:t>
            </a:r>
            <a:r>
              <a:rPr lang="en-GB" dirty="0" err="1" smtClean="0"/>
              <a:t>ville</a:t>
            </a:r>
            <a:r>
              <a:rPr lang="en-US" dirty="0" smtClean="0"/>
              <a:t>, [</a:t>
            </a:r>
            <a:r>
              <a:rPr lang="el-GR" dirty="0" smtClean="0"/>
              <a:t>m</a:t>
            </a:r>
            <a:r>
              <a:rPr lang="el-GR" baseline="30000" dirty="0" smtClean="0"/>
              <a:t>2</a:t>
            </a:r>
            <a:r>
              <a:rPr lang="en-US" dirty="0" smtClean="0"/>
              <a:t>]</a:t>
            </a:r>
          </a:p>
          <a:p>
            <a:pPr marL="457200" indent="-457200">
              <a:buFont typeface="+mj-lt"/>
              <a:buAutoNum type="arabicPeriod"/>
            </a:pPr>
            <a:endParaRPr lang="en-US" sz="1200" dirty="0" smtClean="0"/>
          </a:p>
          <a:p>
            <a:pPr marL="457200" indent="-457200">
              <a:buFont typeface="+mj-lt"/>
              <a:buAutoNum type="arabicPeriod"/>
            </a:pPr>
            <a:r>
              <a:rPr lang="en-US" dirty="0"/>
              <a:t>Calculer la valeur de l’indicateur comme le </a:t>
            </a:r>
            <a:r>
              <a:rPr lang="en-US" b="1" dirty="0" smtClean="0"/>
              <a:t>rapport en</a:t>
            </a:r>
            <a:r>
              <a:rPr lang="en-US" dirty="0"/>
              <a:t> pourcentage</a:t>
            </a:r>
            <a:r>
              <a:rPr lang="en-US" b="1" dirty="0" smtClean="0"/>
              <a:t> de la </a:t>
            </a:r>
            <a:r>
              <a:rPr lang="en-US" b="1" dirty="0"/>
              <a:t>surface totale des zones urbaines vertes </a:t>
            </a:r>
            <a:r>
              <a:rPr lang="en-US" dirty="0" smtClean="0">
                <a:solidFill>
                  <a:srgbClr val="1A965E"/>
                </a:solidFill>
              </a:rPr>
              <a:t>(étape 2) </a:t>
            </a:r>
            <a:r>
              <a:rPr lang="en-US" dirty="0"/>
              <a:t>à la </a:t>
            </a:r>
            <a:r>
              <a:rPr lang="el-GR" b="1" dirty="0" err="1"/>
              <a:t>surface</a:t>
            </a:r>
            <a:r>
              <a:rPr lang="en-US" dirty="0"/>
              <a:t> totale</a:t>
            </a:r>
            <a:r>
              <a:rPr lang="el-GR" b="1" dirty="0" err="1"/>
              <a:t> de </a:t>
            </a:r>
            <a:r>
              <a:rPr lang="el-GR" b="1" dirty="0"/>
              <a:t>la ville </a:t>
            </a:r>
            <a:r>
              <a:rPr lang="en-US" dirty="0">
                <a:solidFill>
                  <a:srgbClr val="1A965E"/>
                </a:solidFill>
              </a:rPr>
              <a:t>(étape 1</a:t>
            </a:r>
            <a:r>
              <a:rPr lang="en-US" dirty="0" smtClean="0">
                <a:solidFill>
                  <a:srgbClr val="1A965E"/>
                </a:solidFill>
              </a:rPr>
              <a:t>)</a:t>
            </a:r>
            <a:r>
              <a:rPr lang="el-GR" dirty="0" smtClean="0"/>
              <a:t>, [%]</a:t>
            </a:r>
            <a:r>
              <a:rPr lang="en-US" dirty="0" smtClean="0"/>
              <a:t> </a:t>
            </a:r>
            <a:endParaRPr lang="en-US" dirty="0"/>
          </a:p>
        </p:txBody>
      </p:sp>
      <p:sp>
        <p:nvSpPr>
          <p:cNvPr id="8" name="Segnaposto contenuto 2">
            <a:extLst>
              <a:ext uri="{FF2B5EF4-FFF2-40B4-BE49-F238E27FC236}">
                <a16:creationId xmlns:a16="http://schemas.microsoft.com/office/drawing/2014/main" xmlns=""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smtClean="0">
                <a:latin typeface="Calibri" panose="020F0502020204030204" pitchFamily="34" charset="0"/>
                <a:cs typeface="Calibri" panose="020F0502020204030204" pitchFamily="34" charset="0"/>
              </a:rPr>
              <a:t>MÉTHODE D'ÉVALUATION</a:t>
            </a:r>
            <a:endParaRPr lang="it-IT" dirty="0"/>
          </a:p>
        </p:txBody>
      </p:sp>
      <p:sp>
        <p:nvSpPr>
          <p:cNvPr id="12" name="Titolo 1">
            <a:extLst>
              <a:ext uri="{FF2B5EF4-FFF2-40B4-BE49-F238E27FC236}">
                <a16:creationId xmlns:a16="http://schemas.microsoft.com/office/drawing/2014/main" xmlns="" id="{16A089E5-01BB-4338-9765-31AF63FC0C37}"/>
              </a:ext>
            </a:extLst>
          </p:cNvPr>
          <p:cNvSpPr>
            <a:spLocks noGrp="1"/>
          </p:cNvSpPr>
          <p:nvPr>
            <p:ph type="title"/>
          </p:nvPr>
        </p:nvSpPr>
        <p:spPr>
          <a:xfrm>
            <a:off x="0" y="0"/>
            <a:ext cx="9144000" cy="709613"/>
          </a:xfrm>
        </p:spPr>
        <p:txBody>
          <a:bodyPr>
            <a:normAutofit/>
          </a:body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b="1" u="sng" dirty="0">
              <a:solidFill>
                <a:srgbClr val="1A965E"/>
              </a:solidFill>
            </a:endParaRPr>
          </a:p>
        </p:txBody>
      </p:sp>
      <p:pic>
        <p:nvPicPr>
          <p:cNvPr id="9" name="Picture 8"/>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801882" y="5204665"/>
            <a:ext cx="1842389" cy="12178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7623544" y="5721720"/>
            <a:ext cx="545488" cy="523220"/>
          </a:xfrm>
          <a:prstGeom prst="rect">
            <a:avLst/>
          </a:prstGeom>
        </p:spPr>
        <p:txBody>
          <a:bodyPr wrap="square">
            <a:spAutoFit/>
          </a:bodyPr>
          <a:lstStyle/>
          <a:p>
            <a:r>
              <a:rPr lang="el-GR" sz="2800" b="1" u="sng" dirty="0">
                <a:solidFill>
                  <a:srgbClr val="FF0000"/>
                </a:solidFill>
                <a:effectLst>
                  <a:outerShdw blurRad="38100" dist="38100" dir="2700000" algn="tl">
                    <a:srgbClr val="000000">
                      <a:alpha val="43137"/>
                    </a:srgbClr>
                  </a:outerShdw>
                </a:effectLst>
              </a:rPr>
              <a:t>%</a:t>
            </a:r>
            <a:endParaRPr lang="en-US" sz="2800" b="1" u="sng" dirty="0">
              <a:solidFill>
                <a:srgbClr val="FF0000"/>
              </a:solidFill>
              <a:effectLst>
                <a:outerShdw blurRad="38100" dist="38100" dir="2700000" algn="tl">
                  <a:srgbClr val="000000">
                    <a:alpha val="43137"/>
                  </a:srgbClr>
                </a:outerShdw>
              </a:effectLst>
            </a:endParaRPr>
          </a:p>
        </p:txBody>
      </p:sp>
      <p:sp>
        <p:nvSpPr>
          <p:cNvPr id="10" name="ZoneTexte 9"/>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4120581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xmlns=""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l-GR" sz="2800" dirty="0">
                <a:solidFill>
                  <a:prstClr val="black">
                    <a:lumMod val="50000"/>
                    <a:lumOff val="50000"/>
                  </a:prstClr>
                </a:solidFill>
              </a:rPr>
              <a:t>A</a:t>
            </a:r>
            <a:r>
              <a:rPr lang="fr-FR" sz="2800" dirty="0">
                <a:solidFill>
                  <a:prstClr val="black">
                    <a:lumMod val="50000"/>
                    <a:lumOff val="50000"/>
                  </a:prstClr>
                </a:solidFill>
              </a:rPr>
              <a:t>.</a:t>
            </a:r>
            <a:r>
              <a:rPr lang="el-GR" sz="2800" dirty="0">
                <a:solidFill>
                  <a:prstClr val="black">
                    <a:lumMod val="50000"/>
                    <a:lumOff val="50000"/>
                  </a:prstClr>
                </a:solidFill>
              </a:rPr>
              <a:t>2</a:t>
            </a:r>
            <a:r>
              <a:rPr lang="fr-FR" sz="2800" dirty="0">
                <a:solidFill>
                  <a:prstClr val="black">
                    <a:lumMod val="50000"/>
                    <a:lumOff val="50000"/>
                  </a:prstClr>
                </a:solidFill>
              </a:rPr>
              <a:t>.</a:t>
            </a:r>
            <a:r>
              <a:rPr lang="el-GR" sz="2800" dirty="0">
                <a:solidFill>
                  <a:prstClr val="black">
                    <a:lumMod val="50000"/>
                    <a:lumOff val="50000"/>
                  </a:prstClr>
                </a:solidFill>
              </a:rPr>
              <a:t>1</a:t>
            </a:r>
            <a:r>
              <a:rPr lang="fr-FR" sz="2800" dirty="0">
                <a:solidFill>
                  <a:prstClr val="black">
                    <a:lumMod val="50000"/>
                    <a:lumOff val="50000"/>
                  </a:prstClr>
                </a:solidFill>
              </a:rPr>
              <a:t> - DISPONIBILITÉ DE </a:t>
            </a:r>
            <a:r>
              <a:rPr lang="el-GR" sz="2800" dirty="0">
                <a:solidFill>
                  <a:prstClr val="black">
                    <a:lumMod val="50000"/>
                    <a:lumOff val="50000"/>
                  </a:prstClr>
                </a:solidFill>
              </a:rPr>
              <a:t>ZONES URBAINES VERTES</a:t>
            </a:r>
            <a:endParaRPr lang="it-IT" sz="1400"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xmlns="" id="{86F2EB93-A63A-4210-B86A-E5FCAD7D8D7F}"/>
              </a:ext>
            </a:extLst>
          </p:cNvPr>
          <p:cNvSpPr>
            <a:spLocks noGrp="1"/>
          </p:cNvSpPr>
          <p:nvPr>
            <p:ph idx="4294967295"/>
          </p:nvPr>
        </p:nvSpPr>
        <p:spPr>
          <a:xfrm>
            <a:off x="387220" y="735875"/>
            <a:ext cx="8229600" cy="514421"/>
          </a:xfrm>
          <a:prstGeom prst="rect">
            <a:avLst/>
          </a:prstGeom>
        </p:spPr>
        <p:txBody>
          <a:bodyPr>
            <a:normAutofit/>
          </a:bodyPr>
          <a:lstStyle/>
          <a:p>
            <a:pPr marL="0" indent="0">
              <a:buNone/>
            </a:pPr>
            <a:r>
              <a:rPr lang="en-US" sz="2400" b="1" u="sng" dirty="0">
                <a:latin typeface="Calibri" panose="020F0502020204030204" pitchFamily="34" charset="0"/>
                <a:cs typeface="Calibri" panose="020F0502020204030204" pitchFamily="34" charset="0"/>
              </a:rPr>
              <a:t>RÉFÉRENCES et NORMES</a:t>
            </a:r>
          </a:p>
        </p:txBody>
      </p:sp>
      <p:sp>
        <p:nvSpPr>
          <p:cNvPr id="5" name="Segnaposto numero diapositiva 4">
            <a:extLst>
              <a:ext uri="{FF2B5EF4-FFF2-40B4-BE49-F238E27FC236}">
                <a16:creationId xmlns:a16="http://schemas.microsoft.com/office/drawing/2014/main" xmlns="" id="{C58E2E09-0757-483E-AD0C-4C42867B117B}"/>
              </a:ext>
            </a:extLst>
          </p:cNvPr>
          <p:cNvSpPr>
            <a:spLocks noGrp="1"/>
          </p:cNvSpPr>
          <p:nvPr>
            <p:ph type="sldNum" sz="quarter" idx="12"/>
          </p:nvPr>
        </p:nvSpPr>
        <p:spPr/>
        <p:txBody>
          <a:bodyPr/>
          <a:lstStyle/>
          <a:p>
            <a:fld id="{243FB592-B9A9-49AA-A86F-4031F7B97808}" type="slidenum">
              <a:rPr lang="en-US" smtClean="0">
                <a:solidFill>
                  <a:schemeClr val="bg1"/>
                </a:solidFill>
              </a:rPr>
              <a:pPr/>
              <a:t>9</a:t>
            </a:fld>
            <a:endParaRPr lang="en-US">
              <a:solidFill>
                <a:schemeClr val="bg1"/>
              </a:solidFill>
            </a:endParaRPr>
          </a:p>
        </p:txBody>
      </p:sp>
      <p:sp>
        <p:nvSpPr>
          <p:cNvPr id="4" name="Rectangle 3"/>
          <p:cNvSpPr/>
          <p:nvPr/>
        </p:nvSpPr>
        <p:spPr>
          <a:xfrm>
            <a:off x="396185" y="1126928"/>
            <a:ext cx="8229600" cy="3170099"/>
          </a:xfrm>
          <a:prstGeom prst="rect">
            <a:avLst/>
          </a:prstGeom>
        </p:spPr>
        <p:txBody>
          <a:bodyPr wrap="square">
            <a:spAutoFit/>
          </a:bodyPr>
          <a:lstStyle/>
          <a:p>
            <a:pPr marL="457200" indent="-457200">
              <a:spcAft>
                <a:spcPts val="600"/>
              </a:spcAft>
            </a:pPr>
            <a:r>
              <a:rPr lang="en-US" sz="2000" b="1" dirty="0" smtClean="0"/>
              <a:t>ISO </a:t>
            </a:r>
            <a:r>
              <a:rPr lang="en-US" sz="2000" b="1" dirty="0"/>
              <a:t>37120</a:t>
            </a:r>
            <a:r>
              <a:rPr lang="en-US" sz="2000" dirty="0"/>
              <a:t>, deuxième édition 2018-07, «Villes et communautés durables — Indicateurs des services urbains et de la qualité de vie</a:t>
            </a:r>
            <a:r>
              <a:rPr lang="en-US" sz="2000" dirty="0" smtClean="0"/>
              <a:t>»</a:t>
            </a:r>
          </a:p>
          <a:p>
            <a:pPr marL="457200" indent="-457200">
              <a:spcAft>
                <a:spcPts val="600"/>
              </a:spcAft>
            </a:pPr>
            <a:r>
              <a:rPr lang="en-GB" sz="2000" b="1" dirty="0"/>
              <a:t>IEFCA</a:t>
            </a:r>
            <a:r>
              <a:rPr lang="en-GB" sz="2000" dirty="0"/>
              <a:t> édition</a:t>
            </a:r>
            <a:r>
              <a:rPr lang="en-GB" sz="2000" b="1" dirty="0"/>
              <a:t> 2019</a:t>
            </a:r>
            <a:r>
              <a:rPr lang="en-GB" sz="2000" dirty="0"/>
              <a:t> - Lignes directrices pour le calcul</a:t>
            </a:r>
            <a:endParaRPr lang="el-GR" sz="2000" dirty="0" smtClean="0"/>
          </a:p>
          <a:p>
            <a:pPr marL="457200" indent="-457200">
              <a:spcAft>
                <a:spcPts val="600"/>
              </a:spcAft>
            </a:pPr>
            <a:r>
              <a:rPr lang="en-US" sz="2000" b="1" dirty="0" smtClean="0"/>
              <a:t>United </a:t>
            </a:r>
            <a:r>
              <a:rPr lang="en-US" sz="2000" b="1" dirty="0"/>
              <a:t>for Smart Sustainable Cities </a:t>
            </a:r>
            <a:r>
              <a:rPr lang="en-US" sz="2000" dirty="0"/>
              <a:t>(U4SSC) - Méthodologie de collecte d'indicateurs de performance clés pour les villes intelligentes et durables</a:t>
            </a:r>
          </a:p>
          <a:p>
            <a:pPr marL="457200" indent="-457200">
              <a:spcAft>
                <a:spcPts val="600"/>
              </a:spcAft>
            </a:pPr>
            <a:r>
              <a:rPr lang="en-US" sz="2000" b="1" dirty="0" smtClean="0"/>
              <a:t>Lignes directrices sur les meilleures pratiques pour limiter, atténuer </a:t>
            </a:r>
            <a:r>
              <a:rPr lang="en-US" sz="2000" b="1" dirty="0"/>
              <a:t>ou compenser l’</a:t>
            </a:r>
            <a:r>
              <a:rPr lang="en-US" sz="2000" b="1" dirty="0" smtClean="0"/>
              <a:t>imperméabilisation des sols, </a:t>
            </a:r>
            <a:r>
              <a:rPr lang="en-US" sz="2000" dirty="0"/>
              <a:t>Luxembourg : Office des publications de l’Union européenne, </a:t>
            </a:r>
            <a:r>
              <a:rPr lang="en-US" sz="2000" dirty="0" smtClean="0"/>
              <a:t>2012</a:t>
            </a:r>
            <a:r>
              <a:rPr lang="el-GR" sz="2000" dirty="0" smtClean="0"/>
              <a:t>. </a:t>
            </a:r>
            <a:r>
              <a:rPr lang="en-US" sz="2000" dirty="0" smtClean="0"/>
              <a:t>https</a:t>
            </a:r>
            <a:r>
              <a:rPr lang="en-US" sz="2000" dirty="0"/>
              <a:t>://</a:t>
            </a:r>
            <a:r>
              <a:rPr lang="en-US" sz="2000" dirty="0" smtClean="0"/>
              <a:t>ec.europa.eu/environment/soil/pdf/guidelines/pub/soil_en.pdf</a:t>
            </a:r>
          </a:p>
          <a:p>
            <a:pPr marL="457200" indent="-457200">
              <a:spcAft>
                <a:spcPts val="600"/>
              </a:spcAft>
            </a:pPr>
            <a:endParaRPr lang="en-US" sz="2000" dirty="0"/>
          </a:p>
        </p:txBody>
      </p:sp>
      <p:grpSp>
        <p:nvGrpSpPr>
          <p:cNvPr id="7" name="Group 6"/>
          <p:cNvGrpSpPr/>
          <p:nvPr/>
        </p:nvGrpSpPr>
        <p:grpSpPr>
          <a:xfrm>
            <a:off x="6652587" y="4240306"/>
            <a:ext cx="2007320" cy="2036033"/>
            <a:chOff x="3875550" y="3222162"/>
            <a:chExt cx="2894740" cy="2597865"/>
          </a:xfrm>
        </p:grpSpPr>
        <p:pic>
          <p:nvPicPr>
            <p:cNvPr id="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75550" y="3222162"/>
              <a:ext cx="1480876" cy="20926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Rectangle 9"/>
            <p:cNvSpPr/>
            <p:nvPr/>
          </p:nvSpPr>
          <p:spPr>
            <a:xfrm>
              <a:off x="3897880" y="5375071"/>
              <a:ext cx="2872410" cy="444956"/>
            </a:xfrm>
            <a:prstGeom prst="rect">
              <a:avLst/>
            </a:prstGeom>
          </p:spPr>
          <p:txBody>
            <a:bodyPr wrap="square">
              <a:spAutoFit/>
            </a:bodyPr>
            <a:lstStyle/>
            <a:p>
              <a:r>
                <a:rPr lang="en-GB" sz="1000" dirty="0"/>
                <a:t>https://unhabitat.org/books/urban-planning-for-city-leaders</a:t>
              </a:r>
              <a:r>
                <a:rPr lang="en-GB" sz="1000" dirty="0" smtClean="0"/>
                <a:t>/ </a:t>
              </a:r>
              <a:endParaRPr lang="en-GB" sz="1000" dirty="0"/>
            </a:p>
          </p:txBody>
        </p:sp>
      </p:grpSp>
      <p:grpSp>
        <p:nvGrpSpPr>
          <p:cNvPr id="11" name="Group 10"/>
          <p:cNvGrpSpPr/>
          <p:nvPr/>
        </p:nvGrpSpPr>
        <p:grpSpPr>
          <a:xfrm>
            <a:off x="4071814" y="4204447"/>
            <a:ext cx="2400703" cy="2071892"/>
            <a:chOff x="139748" y="2995479"/>
            <a:chExt cx="2912805" cy="2751546"/>
          </a:xfrm>
        </p:grpSpPr>
        <p:pic>
          <p:nvPicPr>
            <p:cNvPr id="12"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68224" y="2995479"/>
              <a:ext cx="1552575" cy="22116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Rectangle 12"/>
            <p:cNvSpPr/>
            <p:nvPr/>
          </p:nvSpPr>
          <p:spPr>
            <a:xfrm>
              <a:off x="139748" y="5275747"/>
              <a:ext cx="2912805" cy="471278"/>
            </a:xfrm>
            <a:prstGeom prst="rect">
              <a:avLst/>
            </a:prstGeom>
          </p:spPr>
          <p:txBody>
            <a:bodyPr wrap="square">
              <a:spAutoFit/>
            </a:bodyPr>
            <a:lstStyle/>
            <a:p>
              <a:r>
                <a:rPr lang="en-GB" sz="1000" dirty="0"/>
                <a:t>https://</a:t>
              </a:r>
              <a:r>
                <a:rPr lang="en-GB" sz="1000" dirty="0" smtClean="0"/>
                <a:t>www.ncl.ac.uk/media/wwwnclacuk/ceser/files/Understanding%20Cities.pdf </a:t>
              </a:r>
              <a:endParaRPr lang="en-GB" sz="1000" dirty="0"/>
            </a:p>
          </p:txBody>
        </p:sp>
      </p:grpSp>
      <p:sp>
        <p:nvSpPr>
          <p:cNvPr id="14" name="ZoneTexte 1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p14="http://schemas.microsoft.com/office/powerpoint/2010/main" xmlns="" val="375960110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335DDD1-87EB-4222-9CF2-FD28686FB529}">
  <ds:schemaRefs>
    <ds:schemaRef ds:uri="http://schemas.microsoft.com/sharepoint/v3/contenttype/forms"/>
  </ds:schemaRefs>
</ds:datastoreItem>
</file>

<file path=customXml/itemProps2.xml><?xml version="1.0" encoding="utf-8"?>
<ds:datastoreItem xmlns:ds="http://schemas.openxmlformats.org/officeDocument/2006/customXml" ds:itemID="{203658EF-822D-45F5-8654-F4AFE763A670}"/>
</file>

<file path=customXml/itemProps3.xml><?xml version="1.0" encoding="utf-8"?>
<ds:datastoreItem xmlns:ds="http://schemas.openxmlformats.org/officeDocument/2006/customXml" ds:itemID="{F32C1A5C-2864-4A7C-A000-018DFADAA8C5}">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27661</TotalTime>
  <Words>844</Words>
  <Application>Microsoft Office PowerPoint</Application>
  <PresentationFormat>Affichage à l'écran (4:3)</PresentationFormat>
  <Paragraphs>142</Paragraphs>
  <Slides>14</Slides>
  <Notes>2</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Larissa</vt:lpstr>
      <vt:lpstr>Diapositive 1</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lpstr>A.2.1 - DISPONIBILITÉ DE ZONES URBAINES VERTES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458</cp:revision>
  <dcterms:created xsi:type="dcterms:W3CDTF">2017-01-09T10:20:00Z</dcterms:created>
  <dcterms:modified xsi:type="dcterms:W3CDTF">2023-07-23T08:36:00Z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